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0" d="100"/>
          <a:sy n="80" d="100"/>
        </p:scale>
        <p:origin x="139"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8229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Online travel agencies account for nearly half of all cancellations, so this is a key area for us to focus on.
• We should review the cancellation policies for online bookings and consider tightening them to discourage unnecessary cancellations from this channel.
• At the same time, we need to enhance our customer engagement and support for online bookings. This will help address any legitimate reasons customers have for cancelling and reduce the overall cancellation rate from this channel.
• Addressing the high cancellation rate from online travel agencies is a critical priority, as it represents the largest source of cancellations for our business.
</a:t>
            </a: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slide shows a visualization comparing the average daily rate (ADR) between city hotels and resort hotels over time.
The orange line represents the ADR for city hotels, while the blue line represents the ADR for resort hotels.
We can see that the lines intersect at various points, indicating that the price comparison between the two hotel types fluctuates over time.
Generally, city hotel prices tend to be lower than resort hotel prices, except during busy periods like holidays and weekends when demand increases and prices rise.
This supports our hypothesis that city hotel ADR is typically lower than resort hotel ADR, with some exceptions during peak travel times.
The visualization provides a clear, data-driven way to illustrate this trend and support our analysis.
</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January saw the highest rate of cancellations, while August had the lowest cancellation rate.
August had the most reservations, while December and January had the fewest.
These trends in reservation status and cancellations are important to understand seasonal patterns in demand.
Knowing when peak and low seasons occur can help us optimize staffing, inventory, and other operational decisions.
Analyzing these monthly fluctuations will allow us to better prepare for and respond to changes in reservation volume.
</a:t>
            </a: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data analysis revealed that January had the highest cancellation rate and highest average daily rate, while August had the lowest cancellation rate and lower prices.
• August was the busiest month for bookings, while December and January were slower periods.
• There appears to be a clear relationship between cancellation rates and pricing - higher prices tend to coincide with increased cancellations, while lower prices correspond to decreased cancellation rates.
• This finding highlights the importance of pricing strategies in effectively managing reservation cancellations.
• The insights from this analysis can inform pricing decisions to balance occupancy, revenue, and cancellation rates.
</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Portugal has the highest cancellation rate at 70.07%, significantly higher than the second highest rate of 6.25% in the United Kingdom.
• This stark difference suggests Portugal should consider enhancing its facilities, adjusting pricing strategies, offering more discounts, and running promotional campaigns to reduce the high cancellation rate.
• Improving the customer experience through upgraded amenities and better services can make stays more appealing, thereby reducing cancellations.
• Revisiting pricing models to be more competitive and attractive, coupled with targeted discounts and special offers, can incentivize more bookings and minimize cancellations.
• Effective marketing campaigns can further bolster these efforts by attracting a more committed customer base.
• By addressing these areas, Portugal can work towards aligning its cancellation rates more closely with other countries, stabilizing and potentially increasing its reservation rates.
</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La mayor parte de las reservas, más de 56,000, se realizaron a través de agencias de viajes en línea, lo que indica su fuerte presencia y efectividad para impulsar las reservas.
• Las agencias de viajes tradicionales y los operadores turísticos son el segundo segmento más grande, con más de 24,000 reservas, lo que sugiere que aún tienen una influencia y efectividad sólidas a la hora de impulsar las reservas.
• Los datos muestran la continua importancia de los canales tanto en línea como fuera de línea en la industria de los viajes.
• Tendremos que analizar más a fondo las tendencias y dinámicas dentro de cada uno de estos segmentos clave del mercado para entender cómo llegar y atender mejor a los clientes.
</a:t>
            </a:r>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hyperlink" Target="https://gamma.app"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255544" y="1007745"/>
            <a:ext cx="7605713" cy="1768793"/>
          </a:xfrm>
          <a:prstGeom prst="rect">
            <a:avLst/>
          </a:prstGeom>
          <a:noFill/>
          <a:ln/>
        </p:spPr>
        <p:txBody>
          <a:bodyPr wrap="square" rtlCol="0" anchor="t"/>
          <a:lstStyle/>
          <a:p>
            <a:pPr marL="0" indent="0">
              <a:lnSpc>
                <a:spcPts val="6965"/>
              </a:lnSpc>
              <a:buNone/>
            </a:pPr>
            <a:r>
              <a:rPr lang="en-US" sz="5572" dirty="0">
                <a:solidFill>
                  <a:srgbClr val="1F1E1E"/>
                </a:solidFill>
                <a:latin typeface="Red Hat Text" pitchFamily="34" charset="0"/>
                <a:ea typeface="Red Hat Text" pitchFamily="34" charset="-122"/>
                <a:cs typeface="Red Hat Text" pitchFamily="34" charset="-120"/>
              </a:rPr>
              <a:t>Reducing Hotel Booking Cancellations</a:t>
            </a:r>
            <a:endParaRPr lang="en-US" sz="5572" dirty="0"/>
          </a:p>
        </p:txBody>
      </p:sp>
      <p:sp>
        <p:nvSpPr>
          <p:cNvPr id="6" name="Text 2"/>
          <p:cNvSpPr/>
          <p:nvPr/>
        </p:nvSpPr>
        <p:spPr>
          <a:xfrm>
            <a:off x="6255544" y="3084195"/>
            <a:ext cx="3076575" cy="384572"/>
          </a:xfrm>
          <a:prstGeom prst="rect">
            <a:avLst/>
          </a:prstGeom>
          <a:noFill/>
          <a:ln/>
        </p:spPr>
        <p:txBody>
          <a:bodyPr wrap="none" rtlCol="0" anchor="t"/>
          <a:lstStyle/>
          <a:p>
            <a:pPr marL="0" indent="0">
              <a:lnSpc>
                <a:spcPts val="3028"/>
              </a:lnSpc>
              <a:buNone/>
            </a:pPr>
            <a:r>
              <a:rPr lang="en-US" sz="2423" b="1" dirty="0">
                <a:solidFill>
                  <a:srgbClr val="1F1E1E"/>
                </a:solidFill>
                <a:latin typeface="Red Hat Text" pitchFamily="34" charset="0"/>
                <a:ea typeface="Red Hat Text" pitchFamily="34" charset="-122"/>
                <a:cs typeface="Red Hat Text" pitchFamily="34" charset="-120"/>
              </a:rPr>
              <a:t>Business Problem:</a:t>
            </a:r>
            <a:endParaRPr lang="en-US" sz="2423" dirty="0"/>
          </a:p>
        </p:txBody>
      </p:sp>
      <p:sp>
        <p:nvSpPr>
          <p:cNvPr id="7" name="Text 3"/>
          <p:cNvSpPr/>
          <p:nvPr/>
        </p:nvSpPr>
        <p:spPr>
          <a:xfrm>
            <a:off x="6255544" y="3776424"/>
            <a:ext cx="7605713" cy="1968817"/>
          </a:xfrm>
          <a:prstGeom prst="rect">
            <a:avLst/>
          </a:prstGeom>
          <a:noFill/>
          <a:ln/>
        </p:spPr>
        <p:txBody>
          <a:bodyPr wrap="square" rtlCol="0" anchor="t"/>
          <a:lstStyle/>
          <a:p>
            <a:pPr marL="0" indent="0">
              <a:lnSpc>
                <a:spcPts val="2584"/>
              </a:lnSpc>
              <a:buNone/>
            </a:pPr>
            <a:r>
              <a:rPr lang="en-US" sz="1615" dirty="0">
                <a:solidFill>
                  <a:srgbClr val="3B3535"/>
                </a:solidFill>
                <a:latin typeface="Roboto" pitchFamily="34" charset="0"/>
                <a:ea typeface="Roboto" pitchFamily="34" charset="-122"/>
                <a:cs typeface="Roboto" pitchFamily="34" charset="-120"/>
              </a:rPr>
              <a:t>In recent years, City Hotel and Resort Hotel have experienced high cancellation rates. Each hotel is now grappling with a number of issues as a result, including reduced revenues and suboptimal room utilization. Consequently, decreasing cancellation rates is both hotels' primary objective in order to enhance their efficiency in revenue generation. Our goal is to provide comprehensive business recommendations to address this issue.</a:t>
            </a:r>
            <a:endParaRPr lang="en-US" sz="1615" dirty="0"/>
          </a:p>
        </p:txBody>
      </p:sp>
      <p:sp>
        <p:nvSpPr>
          <p:cNvPr id="8" name="Text 4"/>
          <p:cNvSpPr/>
          <p:nvPr/>
        </p:nvSpPr>
        <p:spPr>
          <a:xfrm>
            <a:off x="6255544" y="5975985"/>
            <a:ext cx="7605713" cy="656273"/>
          </a:xfrm>
          <a:prstGeom prst="rect">
            <a:avLst/>
          </a:prstGeom>
          <a:noFill/>
          <a:ln/>
        </p:spPr>
        <p:txBody>
          <a:bodyPr wrap="square" rtlCol="0" anchor="t"/>
          <a:lstStyle/>
          <a:p>
            <a:pPr marL="0" indent="0">
              <a:lnSpc>
                <a:spcPts val="2584"/>
              </a:lnSpc>
              <a:buNone/>
            </a:pPr>
            <a:r>
              <a:rPr lang="en-US" sz="1615" dirty="0">
                <a:solidFill>
                  <a:srgbClr val="3B3535"/>
                </a:solidFill>
                <a:latin typeface="Roboto" pitchFamily="34" charset="0"/>
                <a:ea typeface="Roboto" pitchFamily="34" charset="-122"/>
                <a:cs typeface="Roboto" pitchFamily="34" charset="-120"/>
              </a:rPr>
              <a:t>The focus of this report is the analysis of hotel booking cancellations and other factors that impact their operations and annual revenue generation.</a:t>
            </a:r>
            <a:endParaRPr lang="en-US" sz="1615" dirty="0"/>
          </a:p>
        </p:txBody>
      </p:sp>
      <p:sp>
        <p:nvSpPr>
          <p:cNvPr id="9" name="Shape 5"/>
          <p:cNvSpPr/>
          <p:nvPr/>
        </p:nvSpPr>
        <p:spPr>
          <a:xfrm>
            <a:off x="6255544" y="6878360"/>
            <a:ext cx="328136" cy="328136"/>
          </a:xfrm>
          <a:prstGeom prst="roundRect">
            <a:avLst>
              <a:gd name="adj" fmla="val 27863708"/>
            </a:avLst>
          </a:prstGeom>
          <a:solidFill>
            <a:srgbClr val="0D4D3E"/>
          </a:solidFill>
          <a:ln w="7620">
            <a:solidFill>
              <a:srgbClr val="FFFFFF"/>
            </a:solidFill>
            <a:prstDash val="solid"/>
          </a:ln>
        </p:spPr>
        <p:txBody>
          <a:bodyPr/>
          <a:lstStyle/>
          <a:p>
            <a:endParaRPr lang="en-IN"/>
          </a:p>
        </p:txBody>
      </p:sp>
      <p:sp>
        <p:nvSpPr>
          <p:cNvPr id="10" name="Text 6"/>
          <p:cNvSpPr/>
          <p:nvPr/>
        </p:nvSpPr>
        <p:spPr>
          <a:xfrm>
            <a:off x="6321147" y="6969204"/>
            <a:ext cx="196929" cy="146328"/>
          </a:xfrm>
          <a:prstGeom prst="rect">
            <a:avLst/>
          </a:prstGeom>
          <a:noFill/>
          <a:ln/>
        </p:spPr>
        <p:txBody>
          <a:bodyPr wrap="none" rtlCol="0" anchor="t"/>
          <a:lstStyle/>
          <a:p>
            <a:pPr marL="0" indent="0" algn="ctr">
              <a:lnSpc>
                <a:spcPts val="1152"/>
              </a:lnSpc>
              <a:buNone/>
            </a:pPr>
            <a:r>
              <a:rPr lang="en-US" sz="1152" dirty="0">
                <a:solidFill>
                  <a:srgbClr val="FFFFFF"/>
                </a:solidFill>
                <a:latin typeface="Roboto" pitchFamily="34" charset="0"/>
                <a:ea typeface="Roboto" pitchFamily="34" charset="-122"/>
                <a:cs typeface="Roboto" pitchFamily="34" charset="-120"/>
              </a:rPr>
              <a:t>Ga</a:t>
            </a:r>
            <a:endParaRPr lang="en-US" sz="1152" dirty="0"/>
          </a:p>
        </p:txBody>
      </p:sp>
      <p:sp>
        <p:nvSpPr>
          <p:cNvPr id="11" name="Text 7"/>
          <p:cNvSpPr/>
          <p:nvPr/>
        </p:nvSpPr>
        <p:spPr>
          <a:xfrm>
            <a:off x="6686193" y="6863001"/>
            <a:ext cx="1840111" cy="358854"/>
          </a:xfrm>
          <a:prstGeom prst="rect">
            <a:avLst/>
          </a:prstGeom>
          <a:noFill/>
          <a:ln/>
        </p:spPr>
        <p:txBody>
          <a:bodyPr wrap="none" rtlCol="0" anchor="t"/>
          <a:lstStyle/>
          <a:p>
            <a:pPr marL="0" indent="0" algn="l">
              <a:lnSpc>
                <a:spcPts val="2826"/>
              </a:lnSpc>
              <a:buNone/>
            </a:pPr>
            <a:r>
              <a:rPr lang="en-US" sz="2019" b="1" dirty="0">
                <a:solidFill>
                  <a:srgbClr val="3B3535"/>
                </a:solidFill>
                <a:latin typeface="Roboto" pitchFamily="34" charset="0"/>
                <a:ea typeface="Roboto" pitchFamily="34" charset="-122"/>
                <a:cs typeface="Roboto" pitchFamily="34" charset="-120"/>
              </a:rPr>
              <a:t>by Goutam Kuiri</a:t>
            </a:r>
            <a:endParaRPr lang="en-US" sz="2019"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34052"/>
            <a:ext cx="14630400" cy="9256276"/>
          </a:xfrm>
          <a:prstGeom prst="rect">
            <a:avLst/>
          </a:prstGeom>
          <a:solidFill>
            <a:srgbClr val="FFFAFA"/>
          </a:solidFill>
          <a:ln/>
        </p:spPr>
        <p:txBody>
          <a:bodyPr/>
          <a:lstStyle/>
          <a:p>
            <a:endParaRPr lang="en-IN"/>
          </a:p>
        </p:txBody>
      </p:sp>
      <p:sp>
        <p:nvSpPr>
          <p:cNvPr id="4" name="Text 1"/>
          <p:cNvSpPr/>
          <p:nvPr/>
        </p:nvSpPr>
        <p:spPr>
          <a:xfrm>
            <a:off x="476131" y="200560"/>
            <a:ext cx="5837974" cy="243007"/>
          </a:xfrm>
          <a:prstGeom prst="rect">
            <a:avLst/>
          </a:prstGeom>
          <a:noFill/>
          <a:ln/>
        </p:spPr>
        <p:txBody>
          <a:bodyPr wrap="none" rtlCol="0" anchor="t"/>
          <a:lstStyle/>
          <a:p>
            <a:pPr marL="0" indent="0">
              <a:lnSpc>
                <a:spcPts val="1914"/>
              </a:lnSpc>
              <a:buNone/>
            </a:pPr>
            <a:r>
              <a:rPr lang="en-US" sz="1531" b="1" dirty="0">
                <a:solidFill>
                  <a:srgbClr val="1F1E1E"/>
                </a:solidFill>
                <a:latin typeface="Red Hat Text" pitchFamily="34" charset="0"/>
                <a:ea typeface="Red Hat Text" pitchFamily="34" charset="-122"/>
                <a:cs typeface="Red Hat Text" pitchFamily="34" charset="-120"/>
              </a:rPr>
              <a:t>Analyzing Cancellation Rates by Market Segment</a:t>
            </a:r>
            <a:endParaRPr lang="en-US" sz="1531" dirty="0"/>
          </a:p>
        </p:txBody>
      </p:sp>
      <p:pic>
        <p:nvPicPr>
          <p:cNvPr id="5" name="Image 1" descr="preencoded.png"/>
          <p:cNvPicPr>
            <a:picLocks noChangeAspect="1"/>
          </p:cNvPicPr>
          <p:nvPr/>
        </p:nvPicPr>
        <p:blipFill>
          <a:blip r:embed="rId4"/>
          <a:stretch>
            <a:fillRect/>
          </a:stretch>
        </p:blipFill>
        <p:spPr>
          <a:xfrm>
            <a:off x="476131" y="754557"/>
            <a:ext cx="2305169" cy="1390055"/>
          </a:xfrm>
          <a:prstGeom prst="rect">
            <a:avLst/>
          </a:prstGeom>
        </p:spPr>
      </p:pic>
      <p:sp>
        <p:nvSpPr>
          <p:cNvPr id="6" name="Text 2"/>
          <p:cNvSpPr/>
          <p:nvPr/>
        </p:nvSpPr>
        <p:spPr>
          <a:xfrm>
            <a:off x="724853" y="2319515"/>
            <a:ext cx="11400472" cy="497443"/>
          </a:xfrm>
          <a:prstGeom prst="rect">
            <a:avLst/>
          </a:prstGeom>
          <a:noFill/>
          <a:ln/>
        </p:spPr>
        <p:txBody>
          <a:bodyPr wrap="square" rtlCol="0" anchor="t"/>
          <a:lstStyle/>
          <a:p>
            <a:pPr marL="342900" indent="-342900" algn="l">
              <a:lnSpc>
                <a:spcPts val="1960"/>
              </a:lnSpc>
              <a:buSzPct val="100000"/>
              <a:buChar char="•"/>
            </a:pPr>
            <a:r>
              <a:rPr lang="en-US" sz="1225" dirty="0">
                <a:solidFill>
                  <a:srgbClr val="3B3535"/>
                </a:solidFill>
                <a:latin typeface="Roboto" pitchFamily="34" charset="0"/>
                <a:ea typeface="Roboto" pitchFamily="34" charset="-122"/>
                <a:cs typeface="Roboto" pitchFamily="34" charset="-120"/>
              </a:rPr>
              <a:t>Online TA constitutes 46.9% of the cancellations, indicating that a majority of cancellations come from online travel agencies.</a:t>
            </a:r>
            <a:endParaRPr lang="en-US" sz="1225" dirty="0"/>
          </a:p>
        </p:txBody>
      </p:sp>
      <p:sp>
        <p:nvSpPr>
          <p:cNvPr id="7" name="Text 3"/>
          <p:cNvSpPr/>
          <p:nvPr/>
        </p:nvSpPr>
        <p:spPr>
          <a:xfrm>
            <a:off x="476131" y="2991861"/>
            <a:ext cx="8652438" cy="248722"/>
          </a:xfrm>
          <a:prstGeom prst="rect">
            <a:avLst/>
          </a:prstGeom>
          <a:noFill/>
          <a:ln/>
        </p:spPr>
        <p:txBody>
          <a:bodyPr wrap="none" rtlCol="0" anchor="t"/>
          <a:lstStyle/>
          <a:p>
            <a:pPr marL="0" indent="0" algn="l">
              <a:lnSpc>
                <a:spcPts val="1960"/>
              </a:lnSpc>
              <a:buNone/>
            </a:pPr>
            <a:r>
              <a:rPr lang="en-US" sz="1225" b="1" dirty="0">
                <a:solidFill>
                  <a:srgbClr val="3B3535"/>
                </a:solidFill>
                <a:latin typeface="Roboto" pitchFamily="34" charset="0"/>
                <a:ea typeface="Roboto" pitchFamily="34" charset="-122"/>
                <a:cs typeface="Roboto" pitchFamily="34" charset="-120"/>
              </a:rPr>
              <a:t>Recommendations</a:t>
            </a:r>
            <a:endParaRPr lang="en-US" sz="1225" dirty="0"/>
          </a:p>
        </p:txBody>
      </p:sp>
      <p:sp>
        <p:nvSpPr>
          <p:cNvPr id="8" name="Text 4"/>
          <p:cNvSpPr/>
          <p:nvPr/>
        </p:nvSpPr>
        <p:spPr>
          <a:xfrm>
            <a:off x="724853" y="3415485"/>
            <a:ext cx="12610147" cy="994886"/>
          </a:xfrm>
          <a:prstGeom prst="rect">
            <a:avLst/>
          </a:prstGeom>
          <a:noFill/>
          <a:ln/>
        </p:spPr>
        <p:txBody>
          <a:bodyPr wrap="square" rtlCol="0" anchor="t"/>
          <a:lstStyle/>
          <a:p>
            <a:pPr marL="342900" indent="-342900" algn="l">
              <a:lnSpc>
                <a:spcPts val="1960"/>
              </a:lnSpc>
              <a:buSzPct val="100000"/>
              <a:buChar char="•"/>
            </a:pPr>
            <a:r>
              <a:rPr lang="en-US" sz="1225" dirty="0">
                <a:solidFill>
                  <a:srgbClr val="3B3535"/>
                </a:solidFill>
                <a:latin typeface="Roboto" pitchFamily="34" charset="0"/>
                <a:ea typeface="Roboto" pitchFamily="34" charset="-122"/>
                <a:cs typeface="Roboto" pitchFamily="34" charset="-120"/>
              </a:rPr>
              <a:t>Address Online TA Cancellations: Since Online TA has the highest proportion of cancellations, consider reviewing and potentially tightening the cancellation policies associated with these bookings. Enhance customer engagement and support for online bookings to reduce cancellations.</a:t>
            </a:r>
            <a:endParaRPr lang="en-US" sz="1225" dirty="0"/>
          </a:p>
        </p:txBody>
      </p:sp>
      <p:pic>
        <p:nvPicPr>
          <p:cNvPr id="9" name="Image 2" descr="preencoded.png"/>
          <p:cNvPicPr>
            <a:picLocks noChangeAspect="1"/>
          </p:cNvPicPr>
          <p:nvPr/>
        </p:nvPicPr>
        <p:blipFill>
          <a:blip r:embed="rId5"/>
          <a:stretch>
            <a:fillRect/>
          </a:stretch>
        </p:blipFill>
        <p:spPr>
          <a:xfrm>
            <a:off x="724853" y="4114800"/>
            <a:ext cx="6953488" cy="3095149"/>
          </a:xfrm>
          <a:prstGeom prst="rect">
            <a:avLst/>
          </a:prstGeom>
        </p:spPr>
      </p:pic>
      <p:sp>
        <p:nvSpPr>
          <p:cNvPr id="10" name="Text 5"/>
          <p:cNvSpPr/>
          <p:nvPr/>
        </p:nvSpPr>
        <p:spPr>
          <a:xfrm>
            <a:off x="724852" y="7357467"/>
            <a:ext cx="12610147" cy="746165"/>
          </a:xfrm>
          <a:prstGeom prst="rect">
            <a:avLst/>
          </a:prstGeom>
          <a:noFill/>
          <a:ln/>
        </p:spPr>
        <p:txBody>
          <a:bodyPr wrap="square" rtlCol="0" anchor="t"/>
          <a:lstStyle/>
          <a:p>
            <a:pPr marL="0" indent="0">
              <a:lnSpc>
                <a:spcPts val="1960"/>
              </a:lnSpc>
              <a:buNone/>
            </a:pPr>
            <a:r>
              <a:rPr lang="en-US" sz="1225" dirty="0">
                <a:solidFill>
                  <a:srgbClr val="3B3535"/>
                </a:solidFill>
                <a:latin typeface="Roboto" pitchFamily="34" charset="0"/>
                <a:ea typeface="Roboto" pitchFamily="34" charset="-122"/>
                <a:cs typeface="Roboto" pitchFamily="34" charset="-120"/>
              </a:rPr>
              <a:t>The chart indicates that cancellations occur more frequently when the average daily rate is higher compared to when it is lower. This clearly supports the previous analysis, demonstrating that increased prices lead to a higher rate of cancellations.</a:t>
            </a:r>
            <a:endParaRPr lang="en-US" sz="1225"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696"/>
          </a:xfrm>
          <a:prstGeom prst="rect">
            <a:avLst/>
          </a:prstGeom>
          <a:solidFill>
            <a:srgbClr val="FFFAFA"/>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7620" y="0"/>
            <a:ext cx="3657600" cy="8232696"/>
          </a:xfrm>
          <a:prstGeom prst="rect">
            <a:avLst/>
          </a:prstGeom>
        </p:spPr>
      </p:pic>
      <p:sp>
        <p:nvSpPr>
          <p:cNvPr id="5" name="Text 1"/>
          <p:cNvSpPr/>
          <p:nvPr/>
        </p:nvSpPr>
        <p:spPr>
          <a:xfrm>
            <a:off x="4449008" y="580311"/>
            <a:ext cx="8675846" cy="659606"/>
          </a:xfrm>
          <a:prstGeom prst="rect">
            <a:avLst/>
          </a:prstGeom>
          <a:noFill/>
          <a:ln/>
        </p:spPr>
        <p:txBody>
          <a:bodyPr wrap="none" rtlCol="0" anchor="t"/>
          <a:lstStyle/>
          <a:p>
            <a:pPr marL="0" indent="0">
              <a:lnSpc>
                <a:spcPts val="5193"/>
              </a:lnSpc>
              <a:buNone/>
            </a:pPr>
            <a:r>
              <a:rPr lang="en-US" sz="4155" dirty="0">
                <a:solidFill>
                  <a:srgbClr val="1F1E1E"/>
                </a:solidFill>
                <a:latin typeface="Red Hat Text" pitchFamily="34" charset="0"/>
                <a:ea typeface="Red Hat Text" pitchFamily="34" charset="-122"/>
                <a:cs typeface="Red Hat Text" pitchFamily="34" charset="-120"/>
              </a:rPr>
              <a:t>Pricing and Cancellation Relationship</a:t>
            </a:r>
            <a:endParaRPr lang="en-US" sz="4155" dirty="0"/>
          </a:p>
        </p:txBody>
      </p:sp>
      <p:sp>
        <p:nvSpPr>
          <p:cNvPr id="6" name="Shape 2"/>
          <p:cNvSpPr/>
          <p:nvPr/>
        </p:nvSpPr>
        <p:spPr>
          <a:xfrm>
            <a:off x="4744522" y="1556504"/>
            <a:ext cx="42148" cy="6095881"/>
          </a:xfrm>
          <a:prstGeom prst="rect">
            <a:avLst/>
          </a:prstGeom>
          <a:solidFill>
            <a:srgbClr val="E0B7B7"/>
          </a:solidFill>
          <a:ln/>
        </p:spPr>
        <p:txBody>
          <a:bodyPr/>
          <a:lstStyle/>
          <a:p>
            <a:endParaRPr lang="en-IN"/>
          </a:p>
        </p:txBody>
      </p:sp>
      <p:sp>
        <p:nvSpPr>
          <p:cNvPr id="7" name="Shape 3"/>
          <p:cNvSpPr/>
          <p:nvPr/>
        </p:nvSpPr>
        <p:spPr>
          <a:xfrm>
            <a:off x="5003006" y="1937623"/>
            <a:ext cx="738664" cy="42148"/>
          </a:xfrm>
          <a:prstGeom prst="rect">
            <a:avLst/>
          </a:prstGeom>
          <a:solidFill>
            <a:srgbClr val="E0B7B7"/>
          </a:solidFill>
          <a:ln/>
        </p:spPr>
        <p:txBody>
          <a:bodyPr/>
          <a:lstStyle/>
          <a:p>
            <a:endParaRPr lang="en-IN"/>
          </a:p>
        </p:txBody>
      </p:sp>
      <p:sp>
        <p:nvSpPr>
          <p:cNvPr id="8" name="Shape 4"/>
          <p:cNvSpPr/>
          <p:nvPr/>
        </p:nvSpPr>
        <p:spPr>
          <a:xfrm>
            <a:off x="4528185" y="1721406"/>
            <a:ext cx="474821" cy="474821"/>
          </a:xfrm>
          <a:prstGeom prst="roundRect">
            <a:avLst>
              <a:gd name="adj" fmla="val 26670"/>
            </a:avLst>
          </a:prstGeom>
          <a:solidFill>
            <a:srgbClr val="FFD6D6"/>
          </a:solidFill>
          <a:ln/>
        </p:spPr>
        <p:txBody>
          <a:bodyPr/>
          <a:lstStyle/>
          <a:p>
            <a:endParaRPr lang="en-IN"/>
          </a:p>
        </p:txBody>
      </p:sp>
      <p:sp>
        <p:nvSpPr>
          <p:cNvPr id="9" name="Text 5"/>
          <p:cNvSpPr/>
          <p:nvPr/>
        </p:nvSpPr>
        <p:spPr>
          <a:xfrm>
            <a:off x="4716899" y="1760934"/>
            <a:ext cx="97274" cy="395645"/>
          </a:xfrm>
          <a:prstGeom prst="rect">
            <a:avLst/>
          </a:prstGeom>
          <a:noFill/>
          <a:ln/>
        </p:spPr>
        <p:txBody>
          <a:bodyPr wrap="none" rtlCol="0" anchor="t"/>
          <a:lstStyle/>
          <a:p>
            <a:pPr marL="0" indent="0" algn="ctr">
              <a:lnSpc>
                <a:spcPts val="3116"/>
              </a:lnSpc>
              <a:buNone/>
            </a:pPr>
            <a:r>
              <a:rPr lang="en-US" sz="2493" dirty="0">
                <a:solidFill>
                  <a:srgbClr val="1F1E1E"/>
                </a:solidFill>
                <a:latin typeface="Red Hat Text" pitchFamily="34" charset="0"/>
                <a:ea typeface="Red Hat Text" pitchFamily="34" charset="-122"/>
                <a:cs typeface="Red Hat Text" pitchFamily="34" charset="-120"/>
              </a:rPr>
              <a:t>1</a:t>
            </a:r>
            <a:endParaRPr lang="en-US" sz="2493" dirty="0"/>
          </a:p>
        </p:txBody>
      </p:sp>
      <p:sp>
        <p:nvSpPr>
          <p:cNvPr id="10" name="Text 6"/>
          <p:cNvSpPr/>
          <p:nvPr/>
        </p:nvSpPr>
        <p:spPr>
          <a:xfrm>
            <a:off x="5926336" y="1767483"/>
            <a:ext cx="3650456" cy="329803"/>
          </a:xfrm>
          <a:prstGeom prst="rect">
            <a:avLst/>
          </a:prstGeom>
          <a:noFill/>
          <a:ln/>
        </p:spPr>
        <p:txBody>
          <a:bodyPr wrap="none" rtlCol="0" anchor="t"/>
          <a:lstStyle/>
          <a:p>
            <a:pPr marL="0" indent="0" algn="l">
              <a:lnSpc>
                <a:spcPts val="2597"/>
              </a:lnSpc>
              <a:buNone/>
            </a:pPr>
            <a:r>
              <a:rPr lang="en-US" sz="2077" dirty="0">
                <a:solidFill>
                  <a:srgbClr val="1F1E1E"/>
                </a:solidFill>
                <a:latin typeface="Red Hat Text" pitchFamily="34" charset="0"/>
                <a:ea typeface="Red Hat Text" pitchFamily="34" charset="-122"/>
                <a:cs typeface="Red Hat Text" pitchFamily="34" charset="-120"/>
              </a:rPr>
              <a:t>High Prices, High Cancellations</a:t>
            </a:r>
            <a:endParaRPr lang="en-US" sz="2077" dirty="0"/>
          </a:p>
        </p:txBody>
      </p:sp>
      <p:sp>
        <p:nvSpPr>
          <p:cNvPr id="11" name="Text 7"/>
          <p:cNvSpPr/>
          <p:nvPr/>
        </p:nvSpPr>
        <p:spPr>
          <a:xfrm>
            <a:off x="5926336" y="2223849"/>
            <a:ext cx="7912656" cy="1012984"/>
          </a:xfrm>
          <a:prstGeom prst="rect">
            <a:avLst/>
          </a:prstGeom>
          <a:noFill/>
          <a:ln/>
        </p:spPr>
        <p:txBody>
          <a:bodyPr wrap="square" rtlCol="0" anchor="t"/>
          <a:lstStyle/>
          <a:p>
            <a:pPr marL="0" indent="0" algn="l">
              <a:lnSpc>
                <a:spcPts val="2659"/>
              </a:lnSpc>
              <a:buNone/>
            </a:pPr>
            <a:r>
              <a:rPr lang="en-US" sz="1662" dirty="0">
                <a:solidFill>
                  <a:srgbClr val="3B3535"/>
                </a:solidFill>
                <a:latin typeface="Roboto" pitchFamily="34" charset="0"/>
                <a:ea typeface="Roboto" pitchFamily="34" charset="-122"/>
                <a:cs typeface="Roboto" pitchFamily="34" charset="-120"/>
              </a:rPr>
              <a:t>Our findings suggest a clear relationship between cancellation rates and pricing dynamics - higher prices tend to coincide with increased cancellations, whereas lower prices correspond to decreased cancellation rates.</a:t>
            </a:r>
            <a:endParaRPr lang="en-US" sz="1662" dirty="0"/>
          </a:p>
        </p:txBody>
      </p:sp>
      <p:sp>
        <p:nvSpPr>
          <p:cNvPr id="12" name="Shape 8"/>
          <p:cNvSpPr/>
          <p:nvPr/>
        </p:nvSpPr>
        <p:spPr>
          <a:xfrm>
            <a:off x="5003006" y="4039910"/>
            <a:ext cx="738664" cy="42148"/>
          </a:xfrm>
          <a:prstGeom prst="rect">
            <a:avLst/>
          </a:prstGeom>
          <a:solidFill>
            <a:srgbClr val="E0B7B7"/>
          </a:solidFill>
          <a:ln/>
        </p:spPr>
        <p:txBody>
          <a:bodyPr/>
          <a:lstStyle/>
          <a:p>
            <a:endParaRPr lang="en-IN"/>
          </a:p>
        </p:txBody>
      </p:sp>
      <p:sp>
        <p:nvSpPr>
          <p:cNvPr id="13" name="Shape 9"/>
          <p:cNvSpPr/>
          <p:nvPr/>
        </p:nvSpPr>
        <p:spPr>
          <a:xfrm>
            <a:off x="4528185" y="3823692"/>
            <a:ext cx="474821" cy="474821"/>
          </a:xfrm>
          <a:prstGeom prst="roundRect">
            <a:avLst>
              <a:gd name="adj" fmla="val 26670"/>
            </a:avLst>
          </a:prstGeom>
          <a:solidFill>
            <a:srgbClr val="FFD6D6"/>
          </a:solidFill>
          <a:ln/>
        </p:spPr>
        <p:txBody>
          <a:bodyPr/>
          <a:lstStyle/>
          <a:p>
            <a:endParaRPr lang="en-IN"/>
          </a:p>
        </p:txBody>
      </p:sp>
      <p:sp>
        <p:nvSpPr>
          <p:cNvPr id="14" name="Text 10"/>
          <p:cNvSpPr/>
          <p:nvPr/>
        </p:nvSpPr>
        <p:spPr>
          <a:xfrm>
            <a:off x="4678799" y="3863221"/>
            <a:ext cx="173474" cy="395645"/>
          </a:xfrm>
          <a:prstGeom prst="rect">
            <a:avLst/>
          </a:prstGeom>
          <a:noFill/>
          <a:ln/>
        </p:spPr>
        <p:txBody>
          <a:bodyPr wrap="none" rtlCol="0" anchor="t"/>
          <a:lstStyle/>
          <a:p>
            <a:pPr marL="0" indent="0" algn="ctr">
              <a:lnSpc>
                <a:spcPts val="3116"/>
              </a:lnSpc>
              <a:buNone/>
            </a:pPr>
            <a:r>
              <a:rPr lang="en-US" sz="2493" dirty="0">
                <a:solidFill>
                  <a:srgbClr val="1F1E1E"/>
                </a:solidFill>
                <a:latin typeface="Red Hat Text" pitchFamily="34" charset="0"/>
                <a:ea typeface="Red Hat Text" pitchFamily="34" charset="-122"/>
                <a:cs typeface="Red Hat Text" pitchFamily="34" charset="-120"/>
              </a:rPr>
              <a:t>2</a:t>
            </a:r>
            <a:endParaRPr lang="en-US" sz="2493" dirty="0"/>
          </a:p>
        </p:txBody>
      </p:sp>
      <p:sp>
        <p:nvSpPr>
          <p:cNvPr id="15" name="Text 11"/>
          <p:cNvSpPr/>
          <p:nvPr/>
        </p:nvSpPr>
        <p:spPr>
          <a:xfrm>
            <a:off x="5926336" y="3869769"/>
            <a:ext cx="2638187" cy="329803"/>
          </a:xfrm>
          <a:prstGeom prst="rect">
            <a:avLst/>
          </a:prstGeom>
          <a:noFill/>
          <a:ln/>
        </p:spPr>
        <p:txBody>
          <a:bodyPr wrap="none" rtlCol="0" anchor="t"/>
          <a:lstStyle/>
          <a:p>
            <a:pPr marL="0" indent="0" algn="l">
              <a:lnSpc>
                <a:spcPts val="2597"/>
              </a:lnSpc>
              <a:buNone/>
            </a:pPr>
            <a:r>
              <a:rPr lang="en-US" sz="2077" dirty="0">
                <a:solidFill>
                  <a:srgbClr val="1F1E1E"/>
                </a:solidFill>
                <a:latin typeface="Red Hat Text" pitchFamily="34" charset="0"/>
                <a:ea typeface="Red Hat Text" pitchFamily="34" charset="-122"/>
                <a:cs typeface="Red Hat Text" pitchFamily="34" charset="-120"/>
              </a:rPr>
              <a:t>Pricing Strategies</a:t>
            </a:r>
            <a:endParaRPr lang="en-US" sz="2077" dirty="0"/>
          </a:p>
        </p:txBody>
      </p:sp>
      <p:sp>
        <p:nvSpPr>
          <p:cNvPr id="16" name="Text 12"/>
          <p:cNvSpPr/>
          <p:nvPr/>
        </p:nvSpPr>
        <p:spPr>
          <a:xfrm>
            <a:off x="5926336" y="4326136"/>
            <a:ext cx="7912656" cy="1012984"/>
          </a:xfrm>
          <a:prstGeom prst="rect">
            <a:avLst/>
          </a:prstGeom>
          <a:noFill/>
          <a:ln/>
        </p:spPr>
        <p:txBody>
          <a:bodyPr wrap="square" rtlCol="0" anchor="t"/>
          <a:lstStyle/>
          <a:p>
            <a:pPr marL="0" indent="0" algn="l">
              <a:lnSpc>
                <a:spcPts val="2659"/>
              </a:lnSpc>
              <a:buNone/>
            </a:pPr>
            <a:r>
              <a:rPr lang="en-US" sz="1662" dirty="0">
                <a:solidFill>
                  <a:srgbClr val="3B3535"/>
                </a:solidFill>
                <a:latin typeface="Roboto" pitchFamily="34" charset="0"/>
                <a:ea typeface="Roboto" pitchFamily="34" charset="-122"/>
                <a:cs typeface="Roboto" pitchFamily="34" charset="-120"/>
              </a:rPr>
              <a:t>Revisiting pricing models to make them more competitive and attractive, coupled with targeted discounts and special offers, can incentivize more bookings and minimize the likelihood of cancellations.</a:t>
            </a:r>
            <a:endParaRPr lang="en-US" sz="1662" dirty="0"/>
          </a:p>
        </p:txBody>
      </p:sp>
      <p:sp>
        <p:nvSpPr>
          <p:cNvPr id="17" name="Shape 13"/>
          <p:cNvSpPr/>
          <p:nvPr/>
        </p:nvSpPr>
        <p:spPr>
          <a:xfrm>
            <a:off x="5003006" y="6142196"/>
            <a:ext cx="738664" cy="42148"/>
          </a:xfrm>
          <a:prstGeom prst="rect">
            <a:avLst/>
          </a:prstGeom>
          <a:solidFill>
            <a:srgbClr val="E0B7B7"/>
          </a:solidFill>
          <a:ln/>
        </p:spPr>
        <p:txBody>
          <a:bodyPr/>
          <a:lstStyle/>
          <a:p>
            <a:endParaRPr lang="en-IN"/>
          </a:p>
        </p:txBody>
      </p:sp>
      <p:sp>
        <p:nvSpPr>
          <p:cNvPr id="18" name="Shape 14"/>
          <p:cNvSpPr/>
          <p:nvPr/>
        </p:nvSpPr>
        <p:spPr>
          <a:xfrm>
            <a:off x="4528185" y="5925979"/>
            <a:ext cx="474821" cy="474821"/>
          </a:xfrm>
          <a:prstGeom prst="roundRect">
            <a:avLst>
              <a:gd name="adj" fmla="val 26670"/>
            </a:avLst>
          </a:prstGeom>
          <a:solidFill>
            <a:srgbClr val="FFD6D6"/>
          </a:solidFill>
          <a:ln/>
        </p:spPr>
        <p:txBody>
          <a:bodyPr/>
          <a:lstStyle/>
          <a:p>
            <a:endParaRPr lang="en-IN"/>
          </a:p>
        </p:txBody>
      </p:sp>
      <p:sp>
        <p:nvSpPr>
          <p:cNvPr id="19" name="Text 15"/>
          <p:cNvSpPr/>
          <p:nvPr/>
        </p:nvSpPr>
        <p:spPr>
          <a:xfrm>
            <a:off x="4672846" y="5965508"/>
            <a:ext cx="185499" cy="395645"/>
          </a:xfrm>
          <a:prstGeom prst="rect">
            <a:avLst/>
          </a:prstGeom>
          <a:noFill/>
          <a:ln/>
        </p:spPr>
        <p:txBody>
          <a:bodyPr wrap="none" rtlCol="0" anchor="t"/>
          <a:lstStyle/>
          <a:p>
            <a:pPr marL="0" indent="0" algn="ctr">
              <a:lnSpc>
                <a:spcPts val="3116"/>
              </a:lnSpc>
              <a:buNone/>
            </a:pPr>
            <a:r>
              <a:rPr lang="en-US" sz="2493" dirty="0">
                <a:solidFill>
                  <a:srgbClr val="1F1E1E"/>
                </a:solidFill>
                <a:latin typeface="Red Hat Text" pitchFamily="34" charset="0"/>
                <a:ea typeface="Red Hat Text" pitchFamily="34" charset="-122"/>
                <a:cs typeface="Red Hat Text" pitchFamily="34" charset="-120"/>
              </a:rPr>
              <a:t>3</a:t>
            </a:r>
            <a:endParaRPr lang="en-US" sz="2493" dirty="0"/>
          </a:p>
        </p:txBody>
      </p:sp>
      <p:sp>
        <p:nvSpPr>
          <p:cNvPr id="20" name="Text 16"/>
          <p:cNvSpPr/>
          <p:nvPr/>
        </p:nvSpPr>
        <p:spPr>
          <a:xfrm>
            <a:off x="5926336" y="5972056"/>
            <a:ext cx="2816304" cy="329803"/>
          </a:xfrm>
          <a:prstGeom prst="rect">
            <a:avLst/>
          </a:prstGeom>
          <a:noFill/>
          <a:ln/>
        </p:spPr>
        <p:txBody>
          <a:bodyPr wrap="none" rtlCol="0" anchor="t"/>
          <a:lstStyle/>
          <a:p>
            <a:pPr marL="0" indent="0" algn="l">
              <a:lnSpc>
                <a:spcPts val="2597"/>
              </a:lnSpc>
              <a:buNone/>
            </a:pPr>
            <a:r>
              <a:rPr lang="en-US" sz="2077" dirty="0">
                <a:solidFill>
                  <a:srgbClr val="1F1E1E"/>
                </a:solidFill>
                <a:latin typeface="Red Hat Text" pitchFamily="34" charset="0"/>
                <a:ea typeface="Red Hat Text" pitchFamily="34" charset="-122"/>
                <a:cs typeface="Red Hat Text" pitchFamily="34" charset="-120"/>
              </a:rPr>
              <a:t>Promotional Campaigns</a:t>
            </a:r>
            <a:endParaRPr lang="en-US" sz="2077" dirty="0"/>
          </a:p>
        </p:txBody>
      </p:sp>
      <p:sp>
        <p:nvSpPr>
          <p:cNvPr id="21" name="Text 17"/>
          <p:cNvSpPr/>
          <p:nvPr/>
        </p:nvSpPr>
        <p:spPr>
          <a:xfrm>
            <a:off x="5926336" y="6428423"/>
            <a:ext cx="7912656" cy="1012984"/>
          </a:xfrm>
          <a:prstGeom prst="rect">
            <a:avLst/>
          </a:prstGeom>
          <a:noFill/>
          <a:ln/>
        </p:spPr>
        <p:txBody>
          <a:bodyPr wrap="square" rtlCol="0" anchor="t"/>
          <a:lstStyle/>
          <a:p>
            <a:pPr marL="0" indent="0" algn="l">
              <a:lnSpc>
                <a:spcPts val="2659"/>
              </a:lnSpc>
              <a:buNone/>
            </a:pPr>
            <a:r>
              <a:rPr lang="en-US" sz="1662" dirty="0">
                <a:solidFill>
                  <a:srgbClr val="3B3535"/>
                </a:solidFill>
                <a:latin typeface="Roboto" pitchFamily="34" charset="0"/>
                <a:ea typeface="Roboto" pitchFamily="34" charset="-122"/>
                <a:cs typeface="Roboto" pitchFamily="34" charset="-120"/>
              </a:rPr>
              <a:t>Effective marketing campaigns can further bolster these efforts by attracting a more committed customer base and reducing the high cancellation rate, particularly in markets like Portugal.</a:t>
            </a:r>
            <a:endParaRPr lang="en-US" sz="1662"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txBody>
          <a:bodyPr/>
          <a:lstStyle/>
          <a:p>
            <a:endParaRPr lang="en-IN"/>
          </a:p>
        </p:txBody>
      </p:sp>
      <p:sp>
        <p:nvSpPr>
          <p:cNvPr id="4" name="Text 1"/>
          <p:cNvSpPr/>
          <p:nvPr/>
        </p:nvSpPr>
        <p:spPr>
          <a:xfrm>
            <a:off x="2348389" y="1328261"/>
            <a:ext cx="6251972" cy="694373"/>
          </a:xfrm>
          <a:prstGeom prst="rect">
            <a:avLst/>
          </a:prstGeom>
          <a:noFill/>
          <a:ln/>
        </p:spPr>
        <p:txBody>
          <a:bodyPr wrap="none" rtlCol="0" anchor="t"/>
          <a:lstStyle/>
          <a:p>
            <a:pPr marL="0" indent="0">
              <a:lnSpc>
                <a:spcPts val="5468"/>
              </a:lnSpc>
              <a:buNone/>
            </a:pPr>
            <a:r>
              <a:rPr lang="en-US" sz="4374" dirty="0">
                <a:solidFill>
                  <a:srgbClr val="1F1E1E"/>
                </a:solidFill>
                <a:latin typeface="Red Hat Text" pitchFamily="34" charset="0"/>
                <a:ea typeface="Red Hat Text" pitchFamily="34" charset="-122"/>
                <a:cs typeface="Red Hat Text" pitchFamily="34" charset="-120"/>
              </a:rPr>
              <a:t>Booking Channel Insights</a:t>
            </a:r>
            <a:endParaRPr lang="en-US" sz="4374" dirty="0"/>
          </a:p>
        </p:txBody>
      </p:sp>
      <p:sp>
        <p:nvSpPr>
          <p:cNvPr id="5" name="Text 2"/>
          <p:cNvSpPr/>
          <p:nvPr/>
        </p:nvSpPr>
        <p:spPr>
          <a:xfrm>
            <a:off x="2348389" y="2578060"/>
            <a:ext cx="2813804" cy="347186"/>
          </a:xfrm>
          <a:prstGeom prst="rect">
            <a:avLst/>
          </a:prstGeom>
          <a:noFill/>
          <a:ln/>
        </p:spPr>
        <p:txBody>
          <a:bodyPr wrap="none" rtlCol="0" anchor="t"/>
          <a:lstStyle/>
          <a:p>
            <a:pPr marL="0" indent="0">
              <a:lnSpc>
                <a:spcPts val="2734"/>
              </a:lnSpc>
              <a:buNone/>
            </a:pPr>
            <a:r>
              <a:rPr lang="en-US" sz="2187" dirty="0">
                <a:solidFill>
                  <a:srgbClr val="1F1E1E"/>
                </a:solidFill>
                <a:latin typeface="Red Hat Text" pitchFamily="34" charset="0"/>
                <a:ea typeface="Red Hat Text" pitchFamily="34" charset="-122"/>
                <a:cs typeface="Red Hat Text" pitchFamily="34" charset="-120"/>
              </a:rPr>
              <a:t>Online Travel Agencies</a:t>
            </a:r>
            <a:endParaRPr lang="en-US" sz="2187" dirty="0"/>
          </a:p>
        </p:txBody>
      </p:sp>
      <p:sp>
        <p:nvSpPr>
          <p:cNvPr id="6" name="Text 3"/>
          <p:cNvSpPr/>
          <p:nvPr/>
        </p:nvSpPr>
        <p:spPr>
          <a:xfrm>
            <a:off x="2348389" y="3147417"/>
            <a:ext cx="2949416" cy="3554016"/>
          </a:xfrm>
          <a:prstGeom prst="rect">
            <a:avLst/>
          </a:prstGeom>
          <a:noFill/>
          <a:ln/>
        </p:spPr>
        <p:txBody>
          <a:bodyPr wrap="square" rtlCol="0" anchor="t"/>
          <a:lstStyle/>
          <a:p>
            <a:pPr marL="0" indent="0">
              <a:lnSpc>
                <a:spcPts val="2799"/>
              </a:lnSpc>
              <a:buNone/>
            </a:pPr>
            <a:r>
              <a:rPr lang="en-US" sz="1750" dirty="0">
                <a:solidFill>
                  <a:srgbClr val="3B3535"/>
                </a:solidFill>
                <a:latin typeface="Roboto" pitchFamily="34" charset="0"/>
                <a:ea typeface="Roboto" pitchFamily="34" charset="-122"/>
                <a:cs typeface="Roboto" pitchFamily="34" charset="-120"/>
              </a:rPr>
              <a:t>Online TA is the largest segment with 56,402 bookings, constituting 47.4% of the total. However, Online TA also accounts for 46.9% of the cancellations, indicating a need to review and potentially tighten the cancellation policies associated with these bookings.</a:t>
            </a:r>
            <a:endParaRPr lang="en-US" sz="1750" dirty="0"/>
          </a:p>
        </p:txBody>
      </p:sp>
      <p:sp>
        <p:nvSpPr>
          <p:cNvPr id="7" name="Text 4"/>
          <p:cNvSpPr/>
          <p:nvPr/>
        </p:nvSpPr>
        <p:spPr>
          <a:xfrm>
            <a:off x="5847398" y="2578060"/>
            <a:ext cx="2949416" cy="694373"/>
          </a:xfrm>
          <a:prstGeom prst="rect">
            <a:avLst/>
          </a:prstGeom>
          <a:noFill/>
          <a:ln/>
        </p:spPr>
        <p:txBody>
          <a:bodyPr wrap="square" rtlCol="0" anchor="t"/>
          <a:lstStyle/>
          <a:p>
            <a:pPr marL="0" indent="0">
              <a:lnSpc>
                <a:spcPts val="2734"/>
              </a:lnSpc>
              <a:buNone/>
            </a:pPr>
            <a:r>
              <a:rPr lang="en-US" sz="2187" dirty="0">
                <a:solidFill>
                  <a:srgbClr val="1F1E1E"/>
                </a:solidFill>
                <a:latin typeface="Red Hat Text" pitchFamily="34" charset="0"/>
                <a:ea typeface="Red Hat Text" pitchFamily="34" charset="-122"/>
                <a:cs typeface="Red Hat Text" pitchFamily="34" charset="-120"/>
              </a:rPr>
              <a:t>Traditional Travel Agencies</a:t>
            </a:r>
            <a:endParaRPr lang="en-US" sz="2187" dirty="0"/>
          </a:p>
        </p:txBody>
      </p:sp>
      <p:sp>
        <p:nvSpPr>
          <p:cNvPr id="8" name="Text 5"/>
          <p:cNvSpPr/>
          <p:nvPr/>
        </p:nvSpPr>
        <p:spPr>
          <a:xfrm>
            <a:off x="5847398" y="3494603"/>
            <a:ext cx="2949416" cy="2487811"/>
          </a:xfrm>
          <a:prstGeom prst="rect">
            <a:avLst/>
          </a:prstGeom>
          <a:noFill/>
          <a:ln/>
        </p:spPr>
        <p:txBody>
          <a:bodyPr wrap="square" rtlCol="0" anchor="t"/>
          <a:lstStyle/>
          <a:p>
            <a:pPr marL="0" indent="0">
              <a:lnSpc>
                <a:spcPts val="2799"/>
              </a:lnSpc>
              <a:buNone/>
            </a:pPr>
            <a:r>
              <a:rPr lang="en-US" sz="1750" dirty="0">
                <a:solidFill>
                  <a:srgbClr val="3B3535"/>
                </a:solidFill>
                <a:latin typeface="Roboto" pitchFamily="34" charset="0"/>
                <a:ea typeface="Roboto" pitchFamily="34" charset="-122"/>
                <a:cs typeface="Roboto" pitchFamily="34" charset="-120"/>
              </a:rPr>
              <a:t>Offline TA/TO is the second largest segment with 24,159 bookings, suggesting a robust influence and effectiveness of traditional travel agencies and tour operators in driving reservations.</a:t>
            </a:r>
            <a:endParaRPr lang="en-US" sz="1750" dirty="0"/>
          </a:p>
        </p:txBody>
      </p:sp>
      <p:sp>
        <p:nvSpPr>
          <p:cNvPr id="9" name="Text 6"/>
          <p:cNvSpPr/>
          <p:nvPr/>
        </p:nvSpPr>
        <p:spPr>
          <a:xfrm>
            <a:off x="9346406" y="2578060"/>
            <a:ext cx="2880717" cy="347186"/>
          </a:xfrm>
          <a:prstGeom prst="rect">
            <a:avLst/>
          </a:prstGeom>
          <a:noFill/>
          <a:ln/>
        </p:spPr>
        <p:txBody>
          <a:bodyPr wrap="none" rtlCol="0" anchor="t"/>
          <a:lstStyle/>
          <a:p>
            <a:pPr marL="0" indent="0">
              <a:lnSpc>
                <a:spcPts val="2734"/>
              </a:lnSpc>
              <a:buNone/>
            </a:pPr>
            <a:r>
              <a:rPr lang="en-US" sz="2187" dirty="0">
                <a:solidFill>
                  <a:srgbClr val="1F1E1E"/>
                </a:solidFill>
                <a:latin typeface="Red Hat Text" pitchFamily="34" charset="0"/>
                <a:ea typeface="Red Hat Text" pitchFamily="34" charset="-122"/>
                <a:cs typeface="Red Hat Text" pitchFamily="34" charset="-120"/>
              </a:rPr>
              <a:t>Customer Engagement</a:t>
            </a:r>
            <a:endParaRPr lang="en-US" sz="2187" dirty="0"/>
          </a:p>
        </p:txBody>
      </p:sp>
      <p:sp>
        <p:nvSpPr>
          <p:cNvPr id="10" name="Text 7"/>
          <p:cNvSpPr/>
          <p:nvPr/>
        </p:nvSpPr>
        <p:spPr>
          <a:xfrm>
            <a:off x="9346406" y="3147417"/>
            <a:ext cx="2949416" cy="1777008"/>
          </a:xfrm>
          <a:prstGeom prst="rect">
            <a:avLst/>
          </a:prstGeom>
          <a:noFill/>
          <a:ln/>
        </p:spPr>
        <p:txBody>
          <a:bodyPr wrap="square" rtlCol="0" anchor="t"/>
          <a:lstStyle/>
          <a:p>
            <a:pPr marL="0" indent="0">
              <a:lnSpc>
                <a:spcPts val="2799"/>
              </a:lnSpc>
              <a:buNone/>
            </a:pPr>
            <a:r>
              <a:rPr lang="en-US" sz="1750" dirty="0">
                <a:solidFill>
                  <a:srgbClr val="3B3535"/>
                </a:solidFill>
                <a:latin typeface="Roboto" pitchFamily="34" charset="0"/>
                <a:ea typeface="Roboto" pitchFamily="34" charset="-122"/>
                <a:cs typeface="Roboto" pitchFamily="34" charset="-120"/>
              </a:rPr>
              <a:t>Enhancing customer engagement and support for online bookings could help reduce cancellations from this dominant channel.</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10980420" y="0"/>
            <a:ext cx="3657600" cy="8229600"/>
          </a:xfrm>
          <a:prstGeom prst="rect">
            <a:avLst/>
          </a:prstGeom>
        </p:spPr>
      </p:pic>
      <p:sp>
        <p:nvSpPr>
          <p:cNvPr id="5" name="Text 1"/>
          <p:cNvSpPr/>
          <p:nvPr/>
        </p:nvSpPr>
        <p:spPr>
          <a:xfrm>
            <a:off x="833199" y="1515666"/>
            <a:ext cx="9038987" cy="694373"/>
          </a:xfrm>
          <a:prstGeom prst="rect">
            <a:avLst/>
          </a:prstGeom>
          <a:noFill/>
          <a:ln/>
        </p:spPr>
        <p:txBody>
          <a:bodyPr wrap="none" rtlCol="0" anchor="t"/>
          <a:lstStyle/>
          <a:p>
            <a:pPr marL="0" indent="0">
              <a:lnSpc>
                <a:spcPts val="5468"/>
              </a:lnSpc>
              <a:buNone/>
            </a:pPr>
            <a:r>
              <a:rPr lang="en-US" sz="4374" dirty="0">
                <a:solidFill>
                  <a:srgbClr val="1F1E1E"/>
                </a:solidFill>
                <a:latin typeface="Red Hat Text" pitchFamily="34" charset="0"/>
                <a:ea typeface="Red Hat Text" pitchFamily="34" charset="-122"/>
                <a:cs typeface="Red Hat Text" pitchFamily="34" charset="-120"/>
              </a:rPr>
              <a:t>Improving Resort Hotel Performance</a:t>
            </a:r>
            <a:endParaRPr lang="en-US" sz="4374" dirty="0"/>
          </a:p>
        </p:txBody>
      </p:sp>
      <p:sp>
        <p:nvSpPr>
          <p:cNvPr id="6" name="Shape 2"/>
          <p:cNvSpPr/>
          <p:nvPr/>
        </p:nvSpPr>
        <p:spPr>
          <a:xfrm>
            <a:off x="833199" y="2716887"/>
            <a:ext cx="499943" cy="499943"/>
          </a:xfrm>
          <a:prstGeom prst="roundRect">
            <a:avLst>
              <a:gd name="adj" fmla="val 26667"/>
            </a:avLst>
          </a:prstGeom>
          <a:solidFill>
            <a:srgbClr val="FFD6D6"/>
          </a:solidFill>
          <a:ln/>
        </p:spPr>
        <p:txBody>
          <a:bodyPr/>
          <a:lstStyle/>
          <a:p>
            <a:endParaRPr lang="en-IN"/>
          </a:p>
        </p:txBody>
      </p:sp>
      <p:sp>
        <p:nvSpPr>
          <p:cNvPr id="7" name="Text 3"/>
          <p:cNvSpPr/>
          <p:nvPr/>
        </p:nvSpPr>
        <p:spPr>
          <a:xfrm>
            <a:off x="1031915" y="2758559"/>
            <a:ext cx="102394" cy="416481"/>
          </a:xfrm>
          <a:prstGeom prst="rect">
            <a:avLst/>
          </a:prstGeom>
          <a:noFill/>
          <a:ln/>
        </p:spPr>
        <p:txBody>
          <a:bodyPr wrap="none" rtlCol="0" anchor="t"/>
          <a:lstStyle/>
          <a:p>
            <a:pPr marL="0" indent="0" algn="ctr">
              <a:lnSpc>
                <a:spcPts val="3281"/>
              </a:lnSpc>
              <a:buNone/>
            </a:pPr>
            <a:r>
              <a:rPr lang="en-US" sz="2624" dirty="0">
                <a:solidFill>
                  <a:srgbClr val="1F1E1E"/>
                </a:solidFill>
                <a:latin typeface="Red Hat Text" pitchFamily="34" charset="0"/>
                <a:ea typeface="Red Hat Text" pitchFamily="34" charset="-122"/>
                <a:cs typeface="Red Hat Text" pitchFamily="34" charset="-120"/>
              </a:rPr>
              <a:t>1</a:t>
            </a:r>
            <a:endParaRPr lang="en-US" sz="2624" dirty="0"/>
          </a:p>
        </p:txBody>
      </p:sp>
      <p:sp>
        <p:nvSpPr>
          <p:cNvPr id="8" name="Text 4"/>
          <p:cNvSpPr/>
          <p:nvPr/>
        </p:nvSpPr>
        <p:spPr>
          <a:xfrm>
            <a:off x="1555313" y="2793206"/>
            <a:ext cx="2777490" cy="347186"/>
          </a:xfrm>
          <a:prstGeom prst="rect">
            <a:avLst/>
          </a:prstGeom>
          <a:noFill/>
          <a:ln/>
        </p:spPr>
        <p:txBody>
          <a:bodyPr wrap="none" rtlCol="0" anchor="t"/>
          <a:lstStyle/>
          <a:p>
            <a:pPr marL="0" indent="0">
              <a:lnSpc>
                <a:spcPts val="2734"/>
              </a:lnSpc>
              <a:buNone/>
            </a:pPr>
            <a:r>
              <a:rPr lang="en-US" sz="2187" dirty="0">
                <a:solidFill>
                  <a:srgbClr val="1F1E1E"/>
                </a:solidFill>
                <a:latin typeface="Red Hat Text" pitchFamily="34" charset="0"/>
                <a:ea typeface="Red Hat Text" pitchFamily="34" charset="-122"/>
                <a:cs typeface="Red Hat Text" pitchFamily="34" charset="-120"/>
              </a:rPr>
              <a:t>Competitive Pricing</a:t>
            </a:r>
            <a:endParaRPr lang="en-US" sz="2187" dirty="0"/>
          </a:p>
        </p:txBody>
      </p:sp>
      <p:sp>
        <p:nvSpPr>
          <p:cNvPr id="9" name="Text 5"/>
          <p:cNvSpPr/>
          <p:nvPr/>
        </p:nvSpPr>
        <p:spPr>
          <a:xfrm>
            <a:off x="1555313" y="3273623"/>
            <a:ext cx="3820001" cy="1777008"/>
          </a:xfrm>
          <a:prstGeom prst="rect">
            <a:avLst/>
          </a:prstGeom>
          <a:noFill/>
          <a:ln/>
        </p:spPr>
        <p:txBody>
          <a:bodyPr wrap="square" rtlCol="0" anchor="t"/>
          <a:lstStyle/>
          <a:p>
            <a:pPr marL="0" indent="0">
              <a:lnSpc>
                <a:spcPts val="2799"/>
              </a:lnSpc>
              <a:buNone/>
            </a:pPr>
            <a:r>
              <a:rPr lang="en-US" sz="1750" dirty="0">
                <a:solidFill>
                  <a:srgbClr val="3B3535"/>
                </a:solidFill>
                <a:latin typeface="Roboto" pitchFamily="34" charset="0"/>
                <a:ea typeface="Roboto" pitchFamily="34" charset="-122"/>
                <a:cs typeface="Roboto" pitchFamily="34" charset="-120"/>
              </a:rPr>
              <a:t>Resort hotels should offer reasonable discounts on room prices during weekends or holidays to reduce the higher ratio of cancellations to non-cancellations compared to city hotels.</a:t>
            </a:r>
            <a:endParaRPr lang="en-US" sz="1750" dirty="0"/>
          </a:p>
        </p:txBody>
      </p:sp>
      <p:sp>
        <p:nvSpPr>
          <p:cNvPr id="10" name="Shape 6"/>
          <p:cNvSpPr/>
          <p:nvPr/>
        </p:nvSpPr>
        <p:spPr>
          <a:xfrm>
            <a:off x="5597485" y="2716887"/>
            <a:ext cx="499943" cy="499943"/>
          </a:xfrm>
          <a:prstGeom prst="roundRect">
            <a:avLst>
              <a:gd name="adj" fmla="val 26667"/>
            </a:avLst>
          </a:prstGeom>
          <a:solidFill>
            <a:srgbClr val="FFD6D6"/>
          </a:solidFill>
          <a:ln/>
        </p:spPr>
        <p:txBody>
          <a:bodyPr/>
          <a:lstStyle/>
          <a:p>
            <a:endParaRPr lang="en-IN"/>
          </a:p>
        </p:txBody>
      </p:sp>
      <p:sp>
        <p:nvSpPr>
          <p:cNvPr id="11" name="Text 7"/>
          <p:cNvSpPr/>
          <p:nvPr/>
        </p:nvSpPr>
        <p:spPr>
          <a:xfrm>
            <a:off x="5756077" y="2758559"/>
            <a:ext cx="182642" cy="416481"/>
          </a:xfrm>
          <a:prstGeom prst="rect">
            <a:avLst/>
          </a:prstGeom>
          <a:noFill/>
          <a:ln/>
        </p:spPr>
        <p:txBody>
          <a:bodyPr wrap="none" rtlCol="0" anchor="t"/>
          <a:lstStyle/>
          <a:p>
            <a:pPr marL="0" indent="0" algn="ctr">
              <a:lnSpc>
                <a:spcPts val="3281"/>
              </a:lnSpc>
              <a:buNone/>
            </a:pPr>
            <a:r>
              <a:rPr lang="en-US" sz="2624" dirty="0">
                <a:solidFill>
                  <a:srgbClr val="1F1E1E"/>
                </a:solidFill>
                <a:latin typeface="Red Hat Text" pitchFamily="34" charset="0"/>
                <a:ea typeface="Red Hat Text" pitchFamily="34" charset="-122"/>
                <a:cs typeface="Red Hat Text" pitchFamily="34" charset="-120"/>
              </a:rPr>
              <a:t>2</a:t>
            </a:r>
            <a:endParaRPr lang="en-US" sz="2624" dirty="0"/>
          </a:p>
        </p:txBody>
      </p:sp>
      <p:sp>
        <p:nvSpPr>
          <p:cNvPr id="12" name="Text 8"/>
          <p:cNvSpPr/>
          <p:nvPr/>
        </p:nvSpPr>
        <p:spPr>
          <a:xfrm>
            <a:off x="6319599" y="2793206"/>
            <a:ext cx="2777490" cy="347186"/>
          </a:xfrm>
          <a:prstGeom prst="rect">
            <a:avLst/>
          </a:prstGeom>
          <a:noFill/>
          <a:ln/>
        </p:spPr>
        <p:txBody>
          <a:bodyPr wrap="none" rtlCol="0" anchor="t"/>
          <a:lstStyle/>
          <a:p>
            <a:pPr marL="0" indent="0">
              <a:lnSpc>
                <a:spcPts val="2734"/>
              </a:lnSpc>
              <a:buNone/>
            </a:pPr>
            <a:r>
              <a:rPr lang="en-US" sz="2187" dirty="0">
                <a:solidFill>
                  <a:srgbClr val="1F1E1E"/>
                </a:solidFill>
                <a:latin typeface="Red Hat Text" pitchFamily="34" charset="0"/>
                <a:ea typeface="Red Hat Text" pitchFamily="34" charset="-122"/>
                <a:cs typeface="Red Hat Text" pitchFamily="34" charset="-120"/>
              </a:rPr>
              <a:t>Targeted Campaigns</a:t>
            </a:r>
            <a:endParaRPr lang="en-US" sz="2187" dirty="0"/>
          </a:p>
        </p:txBody>
      </p:sp>
      <p:sp>
        <p:nvSpPr>
          <p:cNvPr id="13" name="Text 9"/>
          <p:cNvSpPr/>
          <p:nvPr/>
        </p:nvSpPr>
        <p:spPr>
          <a:xfrm>
            <a:off x="6319599" y="3273623"/>
            <a:ext cx="3820001" cy="1421606"/>
          </a:xfrm>
          <a:prstGeom prst="rect">
            <a:avLst/>
          </a:prstGeom>
          <a:noFill/>
          <a:ln/>
        </p:spPr>
        <p:txBody>
          <a:bodyPr wrap="square" rtlCol="0" anchor="t"/>
          <a:lstStyle/>
          <a:p>
            <a:pPr marL="0" indent="0">
              <a:lnSpc>
                <a:spcPts val="2799"/>
              </a:lnSpc>
              <a:buNone/>
            </a:pPr>
            <a:r>
              <a:rPr lang="en-US" sz="1750" dirty="0">
                <a:solidFill>
                  <a:srgbClr val="3B3535"/>
                </a:solidFill>
                <a:latin typeface="Roboto" pitchFamily="34" charset="0"/>
                <a:ea typeface="Roboto" pitchFamily="34" charset="-122"/>
                <a:cs typeface="Roboto" pitchFamily="34" charset="-120"/>
              </a:rPr>
              <a:t>In January, when hotels experience the highest cancellation rates, they can initiate marketing campaigns with reasonable budgets to boost revenue.</a:t>
            </a:r>
            <a:endParaRPr lang="en-US" sz="1750" dirty="0"/>
          </a:p>
        </p:txBody>
      </p:sp>
      <p:sp>
        <p:nvSpPr>
          <p:cNvPr id="14" name="Shape 10"/>
          <p:cNvSpPr/>
          <p:nvPr/>
        </p:nvSpPr>
        <p:spPr>
          <a:xfrm>
            <a:off x="833199" y="5446395"/>
            <a:ext cx="499943" cy="499943"/>
          </a:xfrm>
          <a:prstGeom prst="roundRect">
            <a:avLst>
              <a:gd name="adj" fmla="val 26667"/>
            </a:avLst>
          </a:prstGeom>
          <a:solidFill>
            <a:srgbClr val="FFD6D6"/>
          </a:solidFill>
          <a:ln/>
        </p:spPr>
        <p:txBody>
          <a:bodyPr/>
          <a:lstStyle/>
          <a:p>
            <a:endParaRPr lang="en-IN"/>
          </a:p>
        </p:txBody>
      </p:sp>
      <p:sp>
        <p:nvSpPr>
          <p:cNvPr id="15" name="Text 11"/>
          <p:cNvSpPr/>
          <p:nvPr/>
        </p:nvSpPr>
        <p:spPr>
          <a:xfrm>
            <a:off x="985480" y="5488067"/>
            <a:ext cx="195382" cy="416481"/>
          </a:xfrm>
          <a:prstGeom prst="rect">
            <a:avLst/>
          </a:prstGeom>
          <a:noFill/>
          <a:ln/>
        </p:spPr>
        <p:txBody>
          <a:bodyPr wrap="none" rtlCol="0" anchor="t"/>
          <a:lstStyle/>
          <a:p>
            <a:pPr marL="0" indent="0" algn="ctr">
              <a:lnSpc>
                <a:spcPts val="3281"/>
              </a:lnSpc>
              <a:buNone/>
            </a:pPr>
            <a:r>
              <a:rPr lang="en-US" sz="2624" dirty="0">
                <a:solidFill>
                  <a:srgbClr val="1F1E1E"/>
                </a:solidFill>
                <a:latin typeface="Red Hat Text" pitchFamily="34" charset="0"/>
                <a:ea typeface="Red Hat Text" pitchFamily="34" charset="-122"/>
                <a:cs typeface="Red Hat Text" pitchFamily="34" charset="-120"/>
              </a:rPr>
              <a:t>3</a:t>
            </a:r>
            <a:endParaRPr lang="en-US" sz="2624" dirty="0"/>
          </a:p>
        </p:txBody>
      </p:sp>
      <p:sp>
        <p:nvSpPr>
          <p:cNvPr id="16" name="Text 12"/>
          <p:cNvSpPr/>
          <p:nvPr/>
        </p:nvSpPr>
        <p:spPr>
          <a:xfrm>
            <a:off x="1555313" y="5522714"/>
            <a:ext cx="2830711" cy="347186"/>
          </a:xfrm>
          <a:prstGeom prst="rect">
            <a:avLst/>
          </a:prstGeom>
          <a:noFill/>
          <a:ln/>
        </p:spPr>
        <p:txBody>
          <a:bodyPr wrap="none" rtlCol="0" anchor="t"/>
          <a:lstStyle/>
          <a:p>
            <a:pPr marL="0" indent="0">
              <a:lnSpc>
                <a:spcPts val="2734"/>
              </a:lnSpc>
              <a:buNone/>
            </a:pPr>
            <a:r>
              <a:rPr lang="en-US" sz="2187" dirty="0">
                <a:solidFill>
                  <a:srgbClr val="1F1E1E"/>
                </a:solidFill>
                <a:latin typeface="Red Hat Text" pitchFamily="34" charset="0"/>
                <a:ea typeface="Red Hat Text" pitchFamily="34" charset="-122"/>
                <a:cs typeface="Red Hat Text" pitchFamily="34" charset="-120"/>
              </a:rPr>
              <a:t>Service Enhancements</a:t>
            </a:r>
            <a:endParaRPr lang="en-US" sz="2187" dirty="0"/>
          </a:p>
        </p:txBody>
      </p:sp>
      <p:sp>
        <p:nvSpPr>
          <p:cNvPr id="17" name="Text 13"/>
          <p:cNvSpPr/>
          <p:nvPr/>
        </p:nvSpPr>
        <p:spPr>
          <a:xfrm>
            <a:off x="1555313" y="6003131"/>
            <a:ext cx="8584287" cy="710803"/>
          </a:xfrm>
          <a:prstGeom prst="rect">
            <a:avLst/>
          </a:prstGeom>
          <a:noFill/>
          <a:ln/>
        </p:spPr>
        <p:txBody>
          <a:bodyPr wrap="square" rtlCol="0" anchor="t"/>
          <a:lstStyle/>
          <a:p>
            <a:pPr marL="0" indent="0">
              <a:lnSpc>
                <a:spcPts val="2799"/>
              </a:lnSpc>
              <a:buNone/>
            </a:pPr>
            <a:r>
              <a:rPr lang="en-US" sz="1750" dirty="0">
                <a:solidFill>
                  <a:srgbClr val="3B3535"/>
                </a:solidFill>
                <a:latin typeface="Roboto" pitchFamily="34" charset="0"/>
                <a:ea typeface="Roboto" pitchFamily="34" charset="-122"/>
                <a:cs typeface="Roboto" pitchFamily="34" charset="-120"/>
              </a:rPr>
              <a:t>Enhancing the quality of hotels and services, particularly in Portugal, could help decrease the high cancellation rate observed in that market.</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txBody>
          <a:bodyPr/>
          <a:lstStyle/>
          <a:p>
            <a:endParaRPr lang="en-IN"/>
          </a:p>
        </p:txBody>
      </p:sp>
      <p:sp>
        <p:nvSpPr>
          <p:cNvPr id="4" name="Text 1"/>
          <p:cNvSpPr/>
          <p:nvPr/>
        </p:nvSpPr>
        <p:spPr>
          <a:xfrm>
            <a:off x="2348389" y="1850231"/>
            <a:ext cx="8651915" cy="694373"/>
          </a:xfrm>
          <a:prstGeom prst="rect">
            <a:avLst/>
          </a:prstGeom>
          <a:noFill/>
          <a:ln/>
        </p:spPr>
        <p:txBody>
          <a:bodyPr wrap="none" rtlCol="0" anchor="t"/>
          <a:lstStyle/>
          <a:p>
            <a:pPr marL="0" indent="0">
              <a:lnSpc>
                <a:spcPts val="5468"/>
              </a:lnSpc>
              <a:buNone/>
            </a:pPr>
            <a:r>
              <a:rPr lang="en-US" sz="4374" dirty="0">
                <a:solidFill>
                  <a:srgbClr val="1F1E1E"/>
                </a:solidFill>
                <a:latin typeface="Red Hat Text" pitchFamily="34" charset="0"/>
                <a:ea typeface="Red Hat Text" pitchFamily="34" charset="-122"/>
                <a:cs typeface="Red Hat Text" pitchFamily="34" charset="-120"/>
              </a:rPr>
              <a:t>Optimizing City Hotel Performance</a:t>
            </a:r>
            <a:endParaRPr lang="en-US" sz="4374" dirty="0"/>
          </a:p>
        </p:txBody>
      </p:sp>
      <p:pic>
        <p:nvPicPr>
          <p:cNvPr id="5" name="Image 1" descr="preencoded.png"/>
          <p:cNvPicPr>
            <a:picLocks noChangeAspect="1"/>
          </p:cNvPicPr>
          <p:nvPr/>
        </p:nvPicPr>
        <p:blipFill>
          <a:blip r:embed="rId4"/>
          <a:stretch>
            <a:fillRect/>
          </a:stretch>
        </p:blipFill>
        <p:spPr>
          <a:xfrm>
            <a:off x="2348389" y="2988945"/>
            <a:ext cx="555427" cy="555427"/>
          </a:xfrm>
          <a:prstGeom prst="rect">
            <a:avLst/>
          </a:prstGeom>
        </p:spPr>
      </p:pic>
      <p:sp>
        <p:nvSpPr>
          <p:cNvPr id="6" name="Text 2"/>
          <p:cNvSpPr/>
          <p:nvPr/>
        </p:nvSpPr>
        <p:spPr>
          <a:xfrm>
            <a:off x="2348389" y="3766542"/>
            <a:ext cx="2777490" cy="347186"/>
          </a:xfrm>
          <a:prstGeom prst="rect">
            <a:avLst/>
          </a:prstGeom>
          <a:noFill/>
          <a:ln/>
        </p:spPr>
        <p:txBody>
          <a:bodyPr wrap="none" rtlCol="0" anchor="t"/>
          <a:lstStyle/>
          <a:p>
            <a:pPr marL="0" indent="0" algn="l">
              <a:lnSpc>
                <a:spcPts val="2734"/>
              </a:lnSpc>
              <a:buNone/>
            </a:pPr>
            <a:r>
              <a:rPr lang="en-US" sz="2187" dirty="0">
                <a:solidFill>
                  <a:srgbClr val="1F1E1E"/>
                </a:solidFill>
                <a:latin typeface="Red Hat Text" pitchFamily="34" charset="0"/>
                <a:ea typeface="Red Hat Text" pitchFamily="34" charset="-122"/>
                <a:cs typeface="Red Hat Text" pitchFamily="34" charset="-120"/>
              </a:rPr>
              <a:t>Competitive Pricing</a:t>
            </a:r>
            <a:endParaRPr lang="en-US" sz="2187" dirty="0"/>
          </a:p>
        </p:txBody>
      </p:sp>
      <p:sp>
        <p:nvSpPr>
          <p:cNvPr id="7" name="Text 3"/>
          <p:cNvSpPr/>
          <p:nvPr/>
        </p:nvSpPr>
        <p:spPr>
          <a:xfrm>
            <a:off x="2348389" y="4246959"/>
            <a:ext cx="3088958" cy="2132409"/>
          </a:xfrm>
          <a:prstGeom prst="rect">
            <a:avLst/>
          </a:prstGeom>
          <a:noFill/>
          <a:ln/>
        </p:spPr>
        <p:txBody>
          <a:bodyPr wrap="square" rtlCol="0" anchor="t"/>
          <a:lstStyle/>
          <a:p>
            <a:pPr marL="0" indent="0" algn="l">
              <a:lnSpc>
                <a:spcPts val="2799"/>
              </a:lnSpc>
              <a:buNone/>
            </a:pPr>
            <a:r>
              <a:rPr lang="en-US" sz="1750" dirty="0">
                <a:solidFill>
                  <a:srgbClr val="3B3535"/>
                </a:solidFill>
                <a:latin typeface="Roboto" pitchFamily="34" charset="0"/>
                <a:ea typeface="Roboto" pitchFamily="34" charset="-122"/>
                <a:cs typeface="Roboto" pitchFamily="34" charset="-120"/>
              </a:rPr>
              <a:t>City hotels should consider adjusting their pricing strategies and lowering rates for specific locations to reduce the impact of higher prices on cancellation rates.</a:t>
            </a:r>
            <a:endParaRPr lang="en-US" sz="1750" dirty="0"/>
          </a:p>
        </p:txBody>
      </p:sp>
      <p:pic>
        <p:nvPicPr>
          <p:cNvPr id="8" name="Image 2" descr="preencoded.png"/>
          <p:cNvPicPr>
            <a:picLocks noChangeAspect="1"/>
          </p:cNvPicPr>
          <p:nvPr/>
        </p:nvPicPr>
        <p:blipFill>
          <a:blip r:embed="rId5"/>
          <a:stretch>
            <a:fillRect/>
          </a:stretch>
        </p:blipFill>
        <p:spPr>
          <a:xfrm>
            <a:off x="5770602" y="2988945"/>
            <a:ext cx="555427" cy="555427"/>
          </a:xfrm>
          <a:prstGeom prst="rect">
            <a:avLst/>
          </a:prstGeom>
        </p:spPr>
      </p:pic>
      <p:sp>
        <p:nvSpPr>
          <p:cNvPr id="9" name="Text 4"/>
          <p:cNvSpPr/>
          <p:nvPr/>
        </p:nvSpPr>
        <p:spPr>
          <a:xfrm>
            <a:off x="5770602" y="3766542"/>
            <a:ext cx="2777490" cy="347186"/>
          </a:xfrm>
          <a:prstGeom prst="rect">
            <a:avLst/>
          </a:prstGeom>
          <a:noFill/>
          <a:ln/>
        </p:spPr>
        <p:txBody>
          <a:bodyPr wrap="none" rtlCol="0" anchor="t"/>
          <a:lstStyle/>
          <a:p>
            <a:pPr marL="0" indent="0" algn="l">
              <a:lnSpc>
                <a:spcPts val="2734"/>
              </a:lnSpc>
              <a:buNone/>
            </a:pPr>
            <a:r>
              <a:rPr lang="en-US" sz="2187" dirty="0">
                <a:solidFill>
                  <a:srgbClr val="1F1E1E"/>
                </a:solidFill>
                <a:latin typeface="Red Hat Text" pitchFamily="34" charset="0"/>
                <a:ea typeface="Red Hat Text" pitchFamily="34" charset="-122"/>
                <a:cs typeface="Red Hat Text" pitchFamily="34" charset="-120"/>
              </a:rPr>
              <a:t>Targeted Discounts</a:t>
            </a:r>
            <a:endParaRPr lang="en-US" sz="2187" dirty="0"/>
          </a:p>
        </p:txBody>
      </p:sp>
      <p:sp>
        <p:nvSpPr>
          <p:cNvPr id="10" name="Text 5"/>
          <p:cNvSpPr/>
          <p:nvPr/>
        </p:nvSpPr>
        <p:spPr>
          <a:xfrm>
            <a:off x="5770602" y="4246959"/>
            <a:ext cx="3088958" cy="1777008"/>
          </a:xfrm>
          <a:prstGeom prst="rect">
            <a:avLst/>
          </a:prstGeom>
          <a:noFill/>
          <a:ln/>
        </p:spPr>
        <p:txBody>
          <a:bodyPr wrap="square" rtlCol="0" anchor="t"/>
          <a:lstStyle/>
          <a:p>
            <a:pPr marL="0" indent="0" algn="l">
              <a:lnSpc>
                <a:spcPts val="2799"/>
              </a:lnSpc>
              <a:buNone/>
            </a:pPr>
            <a:r>
              <a:rPr lang="en-US" sz="1750" dirty="0">
                <a:solidFill>
                  <a:srgbClr val="3B3535"/>
                </a:solidFill>
                <a:latin typeface="Roboto" pitchFamily="34" charset="0"/>
                <a:ea typeface="Roboto" pitchFamily="34" charset="-122"/>
                <a:cs typeface="Roboto" pitchFamily="34" charset="-120"/>
              </a:rPr>
              <a:t>Offering discounts to customers could be beneficial in incentivizing bookings and minimizing the likelihood of cancellations.</a:t>
            </a:r>
            <a:endParaRPr lang="en-US" sz="1750" dirty="0"/>
          </a:p>
        </p:txBody>
      </p:sp>
      <p:pic>
        <p:nvPicPr>
          <p:cNvPr id="11" name="Image 3" descr="preencoded.png"/>
          <p:cNvPicPr>
            <a:picLocks noChangeAspect="1"/>
          </p:cNvPicPr>
          <p:nvPr/>
        </p:nvPicPr>
        <p:blipFill>
          <a:blip r:embed="rId6"/>
          <a:stretch>
            <a:fillRect/>
          </a:stretch>
        </p:blipFill>
        <p:spPr>
          <a:xfrm>
            <a:off x="9192816" y="2988945"/>
            <a:ext cx="555427" cy="555427"/>
          </a:xfrm>
          <a:prstGeom prst="rect">
            <a:avLst/>
          </a:prstGeom>
        </p:spPr>
      </p:pic>
      <p:sp>
        <p:nvSpPr>
          <p:cNvPr id="12" name="Text 6"/>
          <p:cNvSpPr/>
          <p:nvPr/>
        </p:nvSpPr>
        <p:spPr>
          <a:xfrm>
            <a:off x="9192816" y="3766542"/>
            <a:ext cx="2777490" cy="347186"/>
          </a:xfrm>
          <a:prstGeom prst="rect">
            <a:avLst/>
          </a:prstGeom>
          <a:noFill/>
          <a:ln/>
        </p:spPr>
        <p:txBody>
          <a:bodyPr wrap="none" rtlCol="0" anchor="t"/>
          <a:lstStyle/>
          <a:p>
            <a:pPr marL="0" indent="0" algn="l">
              <a:lnSpc>
                <a:spcPts val="2734"/>
              </a:lnSpc>
              <a:buNone/>
            </a:pPr>
            <a:r>
              <a:rPr lang="en-US" sz="2187" dirty="0">
                <a:solidFill>
                  <a:srgbClr val="1F1E1E"/>
                </a:solidFill>
                <a:latin typeface="Red Hat Text" pitchFamily="34" charset="0"/>
                <a:ea typeface="Red Hat Text" pitchFamily="34" charset="-122"/>
                <a:cs typeface="Red Hat Text" pitchFamily="34" charset="-120"/>
              </a:rPr>
              <a:t>Effective Marketing</a:t>
            </a:r>
            <a:endParaRPr lang="en-US" sz="2187" dirty="0"/>
          </a:p>
        </p:txBody>
      </p:sp>
      <p:sp>
        <p:nvSpPr>
          <p:cNvPr id="13" name="Text 7"/>
          <p:cNvSpPr/>
          <p:nvPr/>
        </p:nvSpPr>
        <p:spPr>
          <a:xfrm>
            <a:off x="9192816" y="4246959"/>
            <a:ext cx="3089077" cy="2132409"/>
          </a:xfrm>
          <a:prstGeom prst="rect">
            <a:avLst/>
          </a:prstGeom>
          <a:noFill/>
          <a:ln/>
        </p:spPr>
        <p:txBody>
          <a:bodyPr wrap="square" rtlCol="0" anchor="t"/>
          <a:lstStyle/>
          <a:p>
            <a:pPr marL="0" indent="0" algn="l">
              <a:lnSpc>
                <a:spcPts val="2799"/>
              </a:lnSpc>
              <a:buNone/>
            </a:pPr>
            <a:r>
              <a:rPr lang="en-US" sz="1750" dirty="0">
                <a:solidFill>
                  <a:srgbClr val="3B3535"/>
                </a:solidFill>
                <a:latin typeface="Roboto" pitchFamily="34" charset="0"/>
                <a:ea typeface="Roboto" pitchFamily="34" charset="-122"/>
                <a:cs typeface="Roboto" pitchFamily="34" charset="-120"/>
              </a:rPr>
              <a:t>Implementing effective marketing campaigns can attract a more committed customer base and further support efforts to reduce cancellations.</a:t>
            </a:r>
            <a:endParaRPr lang="en-US" sz="1750" dirty="0"/>
          </a:p>
        </p:txBody>
      </p:sp>
      <p:pic>
        <p:nvPicPr>
          <p:cNvPr id="14"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AFA">
              <a:alpha val="85000"/>
            </a:srgbClr>
          </a:solidFill>
          <a:ln/>
        </p:spPr>
        <p:txBody>
          <a:bodyPr/>
          <a:lstStyle/>
          <a:p>
            <a:endParaRPr lang="en-IN"/>
          </a:p>
        </p:txBody>
      </p:sp>
      <p:sp>
        <p:nvSpPr>
          <p:cNvPr id="6" name="Text 2"/>
          <p:cNvSpPr/>
          <p:nvPr/>
        </p:nvSpPr>
        <p:spPr>
          <a:xfrm>
            <a:off x="2348389" y="1572458"/>
            <a:ext cx="9019580" cy="694373"/>
          </a:xfrm>
          <a:prstGeom prst="rect">
            <a:avLst/>
          </a:prstGeom>
          <a:noFill/>
          <a:ln/>
        </p:spPr>
        <p:txBody>
          <a:bodyPr wrap="none" rtlCol="0" anchor="t"/>
          <a:lstStyle/>
          <a:p>
            <a:pPr marL="0" indent="0">
              <a:lnSpc>
                <a:spcPts val="5468"/>
              </a:lnSpc>
              <a:buNone/>
            </a:pPr>
            <a:r>
              <a:rPr lang="en-US" sz="4374" dirty="0">
                <a:solidFill>
                  <a:srgbClr val="1F1E1E"/>
                </a:solidFill>
                <a:latin typeface="Red Hat Text" pitchFamily="34" charset="0"/>
                <a:ea typeface="Red Hat Text" pitchFamily="34" charset="-122"/>
                <a:cs typeface="Red Hat Text" pitchFamily="34" charset="-120"/>
              </a:rPr>
              <a:t>Enhancing the Customer Experience</a:t>
            </a:r>
            <a:endParaRPr lang="en-US" sz="4374" dirty="0"/>
          </a:p>
        </p:txBody>
      </p:sp>
      <p:pic>
        <p:nvPicPr>
          <p:cNvPr id="7" name="Image 2" descr="preencoded.png"/>
          <p:cNvPicPr>
            <a:picLocks noChangeAspect="1"/>
          </p:cNvPicPr>
          <p:nvPr/>
        </p:nvPicPr>
        <p:blipFill>
          <a:blip r:embed="rId5"/>
          <a:stretch>
            <a:fillRect/>
          </a:stretch>
        </p:blipFill>
        <p:spPr>
          <a:xfrm>
            <a:off x="2348389" y="2600087"/>
            <a:ext cx="3311128" cy="888682"/>
          </a:xfrm>
          <a:prstGeom prst="rect">
            <a:avLst/>
          </a:prstGeom>
        </p:spPr>
      </p:pic>
      <p:sp>
        <p:nvSpPr>
          <p:cNvPr id="8" name="Text 3"/>
          <p:cNvSpPr/>
          <p:nvPr/>
        </p:nvSpPr>
        <p:spPr>
          <a:xfrm>
            <a:off x="2570559" y="3822025"/>
            <a:ext cx="2777490" cy="347186"/>
          </a:xfrm>
          <a:prstGeom prst="rect">
            <a:avLst/>
          </a:prstGeom>
          <a:noFill/>
          <a:ln/>
        </p:spPr>
        <p:txBody>
          <a:bodyPr wrap="none" rtlCol="0" anchor="t"/>
          <a:lstStyle/>
          <a:p>
            <a:pPr marL="0" indent="0" algn="l">
              <a:lnSpc>
                <a:spcPts val="2734"/>
              </a:lnSpc>
              <a:buNone/>
            </a:pPr>
            <a:r>
              <a:rPr lang="en-US" sz="2187" dirty="0">
                <a:solidFill>
                  <a:srgbClr val="1F1E1E"/>
                </a:solidFill>
                <a:latin typeface="Red Hat Text" pitchFamily="34" charset="0"/>
                <a:ea typeface="Red Hat Text" pitchFamily="34" charset="-122"/>
                <a:cs typeface="Red Hat Text" pitchFamily="34" charset="-120"/>
              </a:rPr>
              <a:t>Upgraded Amenities</a:t>
            </a:r>
            <a:endParaRPr lang="en-US" sz="2187" dirty="0"/>
          </a:p>
        </p:txBody>
      </p:sp>
      <p:sp>
        <p:nvSpPr>
          <p:cNvPr id="9" name="Text 4"/>
          <p:cNvSpPr/>
          <p:nvPr/>
        </p:nvSpPr>
        <p:spPr>
          <a:xfrm>
            <a:off x="2570559" y="4302443"/>
            <a:ext cx="2866787" cy="2132409"/>
          </a:xfrm>
          <a:prstGeom prst="rect">
            <a:avLst/>
          </a:prstGeom>
          <a:noFill/>
          <a:ln/>
        </p:spPr>
        <p:txBody>
          <a:bodyPr wrap="square" rtlCol="0" anchor="t"/>
          <a:lstStyle/>
          <a:p>
            <a:pPr marL="0" indent="0" algn="l">
              <a:lnSpc>
                <a:spcPts val="2799"/>
              </a:lnSpc>
              <a:buNone/>
            </a:pPr>
            <a:r>
              <a:rPr lang="en-US" sz="1750" dirty="0">
                <a:solidFill>
                  <a:srgbClr val="3B3535"/>
                </a:solidFill>
                <a:latin typeface="Roboto" pitchFamily="34" charset="0"/>
                <a:ea typeface="Roboto" pitchFamily="34" charset="-122"/>
                <a:cs typeface="Roboto" pitchFamily="34" charset="-120"/>
              </a:rPr>
              <a:t>Improving the customer experience through upgraded amenities and better services can make stays more appealing, thereby reducing cancellations.</a:t>
            </a:r>
            <a:endParaRPr lang="en-US" sz="1750" dirty="0"/>
          </a:p>
        </p:txBody>
      </p:sp>
      <p:pic>
        <p:nvPicPr>
          <p:cNvPr id="10" name="Image 3" descr="preencoded.png"/>
          <p:cNvPicPr>
            <a:picLocks noChangeAspect="1"/>
          </p:cNvPicPr>
          <p:nvPr/>
        </p:nvPicPr>
        <p:blipFill>
          <a:blip r:embed="rId6"/>
          <a:stretch>
            <a:fillRect/>
          </a:stretch>
        </p:blipFill>
        <p:spPr>
          <a:xfrm>
            <a:off x="5659517" y="2600087"/>
            <a:ext cx="3311128" cy="888682"/>
          </a:xfrm>
          <a:prstGeom prst="rect">
            <a:avLst/>
          </a:prstGeom>
        </p:spPr>
      </p:pic>
      <p:sp>
        <p:nvSpPr>
          <p:cNvPr id="11" name="Text 5"/>
          <p:cNvSpPr/>
          <p:nvPr/>
        </p:nvSpPr>
        <p:spPr>
          <a:xfrm>
            <a:off x="5881687" y="3822025"/>
            <a:ext cx="2777490" cy="347186"/>
          </a:xfrm>
          <a:prstGeom prst="rect">
            <a:avLst/>
          </a:prstGeom>
          <a:noFill/>
          <a:ln/>
        </p:spPr>
        <p:txBody>
          <a:bodyPr wrap="none" rtlCol="0" anchor="t"/>
          <a:lstStyle/>
          <a:p>
            <a:pPr marL="0" indent="0" algn="l">
              <a:lnSpc>
                <a:spcPts val="2734"/>
              </a:lnSpc>
              <a:buNone/>
            </a:pPr>
            <a:r>
              <a:rPr lang="en-US" sz="2187" dirty="0">
                <a:solidFill>
                  <a:srgbClr val="1F1E1E"/>
                </a:solidFill>
                <a:latin typeface="Red Hat Text" pitchFamily="34" charset="0"/>
                <a:ea typeface="Red Hat Text" pitchFamily="34" charset="-122"/>
                <a:cs typeface="Red Hat Text" pitchFamily="34" charset="-120"/>
              </a:rPr>
              <a:t>Competitive Pricing</a:t>
            </a:r>
            <a:endParaRPr lang="en-US" sz="2187" dirty="0"/>
          </a:p>
        </p:txBody>
      </p:sp>
      <p:sp>
        <p:nvSpPr>
          <p:cNvPr id="12" name="Text 6"/>
          <p:cNvSpPr/>
          <p:nvPr/>
        </p:nvSpPr>
        <p:spPr>
          <a:xfrm>
            <a:off x="5881687" y="4302443"/>
            <a:ext cx="2866787" cy="2132409"/>
          </a:xfrm>
          <a:prstGeom prst="rect">
            <a:avLst/>
          </a:prstGeom>
          <a:noFill/>
          <a:ln/>
        </p:spPr>
        <p:txBody>
          <a:bodyPr wrap="square" rtlCol="0" anchor="t"/>
          <a:lstStyle/>
          <a:p>
            <a:pPr marL="0" indent="0" algn="l">
              <a:lnSpc>
                <a:spcPts val="2799"/>
              </a:lnSpc>
              <a:buNone/>
            </a:pPr>
            <a:r>
              <a:rPr lang="en-US" sz="1750" dirty="0">
                <a:solidFill>
                  <a:srgbClr val="3B3535"/>
                </a:solidFill>
                <a:latin typeface="Roboto" pitchFamily="34" charset="0"/>
                <a:ea typeface="Roboto" pitchFamily="34" charset="-122"/>
                <a:cs typeface="Roboto" pitchFamily="34" charset="-120"/>
              </a:rPr>
              <a:t>Revisiting pricing models to make them more competitive and attractive can incentivize more bookings and minimize the likelihood of cancellations.</a:t>
            </a:r>
            <a:endParaRPr lang="en-US" sz="1750" dirty="0"/>
          </a:p>
        </p:txBody>
      </p:sp>
      <p:pic>
        <p:nvPicPr>
          <p:cNvPr id="13" name="Image 4" descr="preencoded.png"/>
          <p:cNvPicPr>
            <a:picLocks noChangeAspect="1"/>
          </p:cNvPicPr>
          <p:nvPr/>
        </p:nvPicPr>
        <p:blipFill>
          <a:blip r:embed="rId7"/>
          <a:stretch>
            <a:fillRect/>
          </a:stretch>
        </p:blipFill>
        <p:spPr>
          <a:xfrm>
            <a:off x="8970645" y="2600087"/>
            <a:ext cx="3311247" cy="888682"/>
          </a:xfrm>
          <a:prstGeom prst="rect">
            <a:avLst/>
          </a:prstGeom>
        </p:spPr>
      </p:pic>
      <p:sp>
        <p:nvSpPr>
          <p:cNvPr id="14" name="Text 7"/>
          <p:cNvSpPr/>
          <p:nvPr/>
        </p:nvSpPr>
        <p:spPr>
          <a:xfrm>
            <a:off x="9192816" y="3822025"/>
            <a:ext cx="2777490" cy="347186"/>
          </a:xfrm>
          <a:prstGeom prst="rect">
            <a:avLst/>
          </a:prstGeom>
          <a:noFill/>
          <a:ln/>
        </p:spPr>
        <p:txBody>
          <a:bodyPr wrap="none" rtlCol="0" anchor="t"/>
          <a:lstStyle/>
          <a:p>
            <a:pPr marL="0" indent="0" algn="l">
              <a:lnSpc>
                <a:spcPts val="2734"/>
              </a:lnSpc>
              <a:buNone/>
            </a:pPr>
            <a:r>
              <a:rPr lang="en-US" sz="2187" dirty="0">
                <a:solidFill>
                  <a:srgbClr val="1F1E1E"/>
                </a:solidFill>
                <a:latin typeface="Red Hat Text" pitchFamily="34" charset="0"/>
                <a:ea typeface="Red Hat Text" pitchFamily="34" charset="-122"/>
                <a:cs typeface="Red Hat Text" pitchFamily="34" charset="-120"/>
              </a:rPr>
              <a:t>Targeted Discounts</a:t>
            </a:r>
            <a:endParaRPr lang="en-US" sz="2187" dirty="0"/>
          </a:p>
        </p:txBody>
      </p:sp>
      <p:sp>
        <p:nvSpPr>
          <p:cNvPr id="15" name="Text 8"/>
          <p:cNvSpPr/>
          <p:nvPr/>
        </p:nvSpPr>
        <p:spPr>
          <a:xfrm>
            <a:off x="9192816" y="4302443"/>
            <a:ext cx="2866906" cy="1777008"/>
          </a:xfrm>
          <a:prstGeom prst="rect">
            <a:avLst/>
          </a:prstGeom>
          <a:noFill/>
          <a:ln/>
        </p:spPr>
        <p:txBody>
          <a:bodyPr wrap="square" rtlCol="0" anchor="t"/>
          <a:lstStyle/>
          <a:p>
            <a:pPr marL="0" indent="0" algn="l">
              <a:lnSpc>
                <a:spcPts val="2799"/>
              </a:lnSpc>
              <a:buNone/>
            </a:pPr>
            <a:r>
              <a:rPr lang="en-US" sz="1750" dirty="0">
                <a:solidFill>
                  <a:srgbClr val="3B3535"/>
                </a:solidFill>
                <a:latin typeface="Roboto" pitchFamily="34" charset="0"/>
                <a:ea typeface="Roboto" pitchFamily="34" charset="-122"/>
                <a:cs typeface="Roboto" pitchFamily="34" charset="-120"/>
              </a:rPr>
              <a:t>Offering targeted discounts and special offers can further enhance the appeal of hotel stays and reduce the risk of cancellations.</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txBody>
          <a:bodyPr/>
          <a:lstStyle/>
          <a:p>
            <a:endParaRPr lang="en-IN"/>
          </a:p>
        </p:txBody>
      </p:sp>
      <p:sp>
        <p:nvSpPr>
          <p:cNvPr id="4" name="Text 1"/>
          <p:cNvSpPr/>
          <p:nvPr/>
        </p:nvSpPr>
        <p:spPr>
          <a:xfrm>
            <a:off x="2348389" y="740807"/>
            <a:ext cx="9933503" cy="1388745"/>
          </a:xfrm>
          <a:prstGeom prst="rect">
            <a:avLst/>
          </a:prstGeom>
          <a:noFill/>
          <a:ln/>
        </p:spPr>
        <p:txBody>
          <a:bodyPr wrap="square" rtlCol="0" anchor="t"/>
          <a:lstStyle/>
          <a:p>
            <a:pPr marL="0" indent="0">
              <a:lnSpc>
                <a:spcPts val="5468"/>
              </a:lnSpc>
              <a:buNone/>
            </a:pPr>
            <a:r>
              <a:rPr lang="en-US" sz="4374" dirty="0">
                <a:solidFill>
                  <a:srgbClr val="1F1E1E"/>
                </a:solidFill>
                <a:latin typeface="Red Hat Text" pitchFamily="34" charset="0"/>
                <a:ea typeface="Red Hat Text" pitchFamily="34" charset="-122"/>
                <a:cs typeface="Red Hat Text" pitchFamily="34" charset="-120"/>
              </a:rPr>
              <a:t>Addressing High Cancellation Rates in Portugal</a:t>
            </a:r>
            <a:endParaRPr lang="en-US" sz="4374" dirty="0"/>
          </a:p>
        </p:txBody>
      </p:sp>
      <p:sp>
        <p:nvSpPr>
          <p:cNvPr id="5" name="Shape 2"/>
          <p:cNvSpPr/>
          <p:nvPr/>
        </p:nvSpPr>
        <p:spPr>
          <a:xfrm>
            <a:off x="2348389" y="2573893"/>
            <a:ext cx="4855726" cy="2346365"/>
          </a:xfrm>
          <a:prstGeom prst="roundRect">
            <a:avLst>
              <a:gd name="adj" fmla="val 5682"/>
            </a:avLst>
          </a:prstGeom>
          <a:solidFill>
            <a:srgbClr val="FFD6D6"/>
          </a:solidFill>
          <a:ln/>
        </p:spPr>
        <p:txBody>
          <a:bodyPr/>
          <a:lstStyle/>
          <a:p>
            <a:endParaRPr lang="en-IN"/>
          </a:p>
        </p:txBody>
      </p:sp>
      <p:sp>
        <p:nvSpPr>
          <p:cNvPr id="6" name="Text 3"/>
          <p:cNvSpPr/>
          <p:nvPr/>
        </p:nvSpPr>
        <p:spPr>
          <a:xfrm>
            <a:off x="2570559" y="2796064"/>
            <a:ext cx="2777490" cy="347186"/>
          </a:xfrm>
          <a:prstGeom prst="rect">
            <a:avLst/>
          </a:prstGeom>
          <a:noFill/>
          <a:ln/>
        </p:spPr>
        <p:txBody>
          <a:bodyPr wrap="none" rtlCol="0" anchor="t"/>
          <a:lstStyle/>
          <a:p>
            <a:pPr marL="0" indent="0">
              <a:lnSpc>
                <a:spcPts val="2734"/>
              </a:lnSpc>
              <a:buNone/>
            </a:pPr>
            <a:r>
              <a:rPr lang="en-US" sz="2187" dirty="0">
                <a:solidFill>
                  <a:srgbClr val="1F1E1E"/>
                </a:solidFill>
                <a:latin typeface="Red Hat Text" pitchFamily="34" charset="0"/>
                <a:ea typeface="Red Hat Text" pitchFamily="34" charset="-122"/>
                <a:cs typeface="Red Hat Text" pitchFamily="34" charset="-120"/>
              </a:rPr>
              <a:t>Facility Upgrades</a:t>
            </a:r>
            <a:endParaRPr lang="en-US" sz="2187" dirty="0"/>
          </a:p>
        </p:txBody>
      </p:sp>
      <p:sp>
        <p:nvSpPr>
          <p:cNvPr id="7" name="Text 4"/>
          <p:cNvSpPr/>
          <p:nvPr/>
        </p:nvSpPr>
        <p:spPr>
          <a:xfrm>
            <a:off x="2570559" y="3276481"/>
            <a:ext cx="4411385" cy="1421606"/>
          </a:xfrm>
          <a:prstGeom prst="rect">
            <a:avLst/>
          </a:prstGeom>
          <a:noFill/>
          <a:ln/>
        </p:spPr>
        <p:txBody>
          <a:bodyPr wrap="square" rtlCol="0" anchor="t"/>
          <a:lstStyle/>
          <a:p>
            <a:pPr marL="0" indent="0">
              <a:lnSpc>
                <a:spcPts val="2799"/>
              </a:lnSpc>
              <a:buNone/>
            </a:pPr>
            <a:r>
              <a:rPr lang="en-US" sz="1750" dirty="0">
                <a:solidFill>
                  <a:srgbClr val="3B3535"/>
                </a:solidFill>
                <a:latin typeface="Roboto" pitchFamily="34" charset="0"/>
                <a:ea typeface="Roboto" pitchFamily="34" charset="-122"/>
                <a:cs typeface="Roboto" pitchFamily="34" charset="-120"/>
              </a:rPr>
              <a:t>With the highest cancellation rate at 70.07%, Portugal should consider enhancing its hotel facilities to make stays more appealing and reduce cancellations.</a:t>
            </a:r>
            <a:endParaRPr lang="en-US" sz="1750" dirty="0"/>
          </a:p>
        </p:txBody>
      </p:sp>
      <p:sp>
        <p:nvSpPr>
          <p:cNvPr id="8" name="Shape 5"/>
          <p:cNvSpPr/>
          <p:nvPr/>
        </p:nvSpPr>
        <p:spPr>
          <a:xfrm>
            <a:off x="7426285" y="2573893"/>
            <a:ext cx="4855726" cy="2346365"/>
          </a:xfrm>
          <a:prstGeom prst="roundRect">
            <a:avLst>
              <a:gd name="adj" fmla="val 5682"/>
            </a:avLst>
          </a:prstGeom>
          <a:solidFill>
            <a:srgbClr val="FFD6D6"/>
          </a:solidFill>
          <a:ln/>
        </p:spPr>
        <p:txBody>
          <a:bodyPr/>
          <a:lstStyle/>
          <a:p>
            <a:endParaRPr lang="en-IN"/>
          </a:p>
        </p:txBody>
      </p:sp>
      <p:sp>
        <p:nvSpPr>
          <p:cNvPr id="9" name="Text 6"/>
          <p:cNvSpPr/>
          <p:nvPr/>
        </p:nvSpPr>
        <p:spPr>
          <a:xfrm>
            <a:off x="7648456" y="2796064"/>
            <a:ext cx="2777490" cy="347186"/>
          </a:xfrm>
          <a:prstGeom prst="rect">
            <a:avLst/>
          </a:prstGeom>
          <a:noFill/>
          <a:ln/>
        </p:spPr>
        <p:txBody>
          <a:bodyPr wrap="none" rtlCol="0" anchor="t"/>
          <a:lstStyle/>
          <a:p>
            <a:pPr marL="0" indent="0">
              <a:lnSpc>
                <a:spcPts val="2734"/>
              </a:lnSpc>
              <a:buNone/>
            </a:pPr>
            <a:r>
              <a:rPr lang="en-US" sz="2187" dirty="0">
                <a:solidFill>
                  <a:srgbClr val="1F1E1E"/>
                </a:solidFill>
                <a:latin typeface="Red Hat Text" pitchFamily="34" charset="0"/>
                <a:ea typeface="Red Hat Text" pitchFamily="34" charset="-122"/>
                <a:cs typeface="Red Hat Text" pitchFamily="34" charset="-120"/>
              </a:rPr>
              <a:t>Pricing Strategies</a:t>
            </a:r>
            <a:endParaRPr lang="en-US" sz="2187" dirty="0"/>
          </a:p>
        </p:txBody>
      </p:sp>
      <p:sp>
        <p:nvSpPr>
          <p:cNvPr id="10" name="Text 7"/>
          <p:cNvSpPr/>
          <p:nvPr/>
        </p:nvSpPr>
        <p:spPr>
          <a:xfrm>
            <a:off x="7648456" y="3276481"/>
            <a:ext cx="4411385" cy="1421606"/>
          </a:xfrm>
          <a:prstGeom prst="rect">
            <a:avLst/>
          </a:prstGeom>
          <a:noFill/>
          <a:ln/>
        </p:spPr>
        <p:txBody>
          <a:bodyPr wrap="square" rtlCol="0" anchor="t"/>
          <a:lstStyle/>
          <a:p>
            <a:pPr marL="0" indent="0">
              <a:lnSpc>
                <a:spcPts val="2799"/>
              </a:lnSpc>
              <a:buNone/>
            </a:pPr>
            <a:r>
              <a:rPr lang="en-US" sz="1750" dirty="0">
                <a:solidFill>
                  <a:srgbClr val="3B3535"/>
                </a:solidFill>
                <a:latin typeface="Roboto" pitchFamily="34" charset="0"/>
                <a:ea typeface="Roboto" pitchFamily="34" charset="-122"/>
                <a:cs typeface="Roboto" pitchFamily="34" charset="-120"/>
              </a:rPr>
              <a:t>Adjusting pricing strategies, such as offering more discounts, can help make hotel stays in Portugal more attractive and reduce the high cancellation rate.</a:t>
            </a:r>
            <a:endParaRPr lang="en-US" sz="1750" dirty="0"/>
          </a:p>
        </p:txBody>
      </p:sp>
      <p:sp>
        <p:nvSpPr>
          <p:cNvPr id="11" name="Shape 8"/>
          <p:cNvSpPr/>
          <p:nvPr/>
        </p:nvSpPr>
        <p:spPr>
          <a:xfrm>
            <a:off x="2348389" y="5142428"/>
            <a:ext cx="4855726" cy="2346365"/>
          </a:xfrm>
          <a:prstGeom prst="roundRect">
            <a:avLst>
              <a:gd name="adj" fmla="val 5682"/>
            </a:avLst>
          </a:prstGeom>
          <a:solidFill>
            <a:srgbClr val="FFD6D6"/>
          </a:solidFill>
          <a:ln/>
        </p:spPr>
        <p:txBody>
          <a:bodyPr/>
          <a:lstStyle/>
          <a:p>
            <a:endParaRPr lang="en-IN"/>
          </a:p>
        </p:txBody>
      </p:sp>
      <p:sp>
        <p:nvSpPr>
          <p:cNvPr id="12" name="Text 9"/>
          <p:cNvSpPr/>
          <p:nvPr/>
        </p:nvSpPr>
        <p:spPr>
          <a:xfrm>
            <a:off x="2570559" y="5364599"/>
            <a:ext cx="2965133" cy="347186"/>
          </a:xfrm>
          <a:prstGeom prst="rect">
            <a:avLst/>
          </a:prstGeom>
          <a:noFill/>
          <a:ln/>
        </p:spPr>
        <p:txBody>
          <a:bodyPr wrap="none" rtlCol="0" anchor="t"/>
          <a:lstStyle/>
          <a:p>
            <a:pPr marL="0" indent="0">
              <a:lnSpc>
                <a:spcPts val="2734"/>
              </a:lnSpc>
              <a:buNone/>
            </a:pPr>
            <a:r>
              <a:rPr lang="en-US" sz="2187" dirty="0">
                <a:solidFill>
                  <a:srgbClr val="1F1E1E"/>
                </a:solidFill>
                <a:latin typeface="Red Hat Text" pitchFamily="34" charset="0"/>
                <a:ea typeface="Red Hat Text" pitchFamily="34" charset="-122"/>
                <a:cs typeface="Red Hat Text" pitchFamily="34" charset="-120"/>
              </a:rPr>
              <a:t>Promotional Campaigns</a:t>
            </a:r>
            <a:endParaRPr lang="en-US" sz="2187" dirty="0"/>
          </a:p>
        </p:txBody>
      </p:sp>
      <p:sp>
        <p:nvSpPr>
          <p:cNvPr id="13" name="Text 10"/>
          <p:cNvSpPr/>
          <p:nvPr/>
        </p:nvSpPr>
        <p:spPr>
          <a:xfrm>
            <a:off x="2570559" y="5845016"/>
            <a:ext cx="4411385" cy="1421606"/>
          </a:xfrm>
          <a:prstGeom prst="rect">
            <a:avLst/>
          </a:prstGeom>
          <a:noFill/>
          <a:ln/>
        </p:spPr>
        <p:txBody>
          <a:bodyPr wrap="square" rtlCol="0" anchor="t"/>
          <a:lstStyle/>
          <a:p>
            <a:pPr marL="0" indent="0">
              <a:lnSpc>
                <a:spcPts val="2799"/>
              </a:lnSpc>
              <a:buNone/>
            </a:pPr>
            <a:r>
              <a:rPr lang="en-US" sz="1750" dirty="0">
                <a:solidFill>
                  <a:srgbClr val="3B3535"/>
                </a:solidFill>
                <a:latin typeface="Roboto" pitchFamily="34" charset="0"/>
                <a:ea typeface="Roboto" pitchFamily="34" charset="-122"/>
                <a:cs typeface="Roboto" pitchFamily="34" charset="-120"/>
              </a:rPr>
              <a:t>Running targeted promotional campaigns can further bolster efforts to attract a more committed customer base and stabilize reservation rates in Portugal.</a:t>
            </a:r>
            <a:endParaRPr lang="en-US" sz="1750" dirty="0"/>
          </a:p>
        </p:txBody>
      </p:sp>
      <p:sp>
        <p:nvSpPr>
          <p:cNvPr id="14" name="Shape 11"/>
          <p:cNvSpPr/>
          <p:nvPr/>
        </p:nvSpPr>
        <p:spPr>
          <a:xfrm>
            <a:off x="7426285" y="5142428"/>
            <a:ext cx="4855726" cy="2346365"/>
          </a:xfrm>
          <a:prstGeom prst="roundRect">
            <a:avLst>
              <a:gd name="adj" fmla="val 5682"/>
            </a:avLst>
          </a:prstGeom>
          <a:solidFill>
            <a:srgbClr val="FFD6D6"/>
          </a:solidFill>
          <a:ln/>
        </p:spPr>
        <p:txBody>
          <a:bodyPr/>
          <a:lstStyle/>
          <a:p>
            <a:endParaRPr lang="en-IN"/>
          </a:p>
        </p:txBody>
      </p:sp>
      <p:sp>
        <p:nvSpPr>
          <p:cNvPr id="15" name="Text 12"/>
          <p:cNvSpPr/>
          <p:nvPr/>
        </p:nvSpPr>
        <p:spPr>
          <a:xfrm>
            <a:off x="7648456" y="5364599"/>
            <a:ext cx="2777490" cy="347186"/>
          </a:xfrm>
          <a:prstGeom prst="rect">
            <a:avLst/>
          </a:prstGeom>
          <a:noFill/>
          <a:ln/>
        </p:spPr>
        <p:txBody>
          <a:bodyPr wrap="none" rtlCol="0" anchor="t"/>
          <a:lstStyle/>
          <a:p>
            <a:pPr marL="0" indent="0">
              <a:lnSpc>
                <a:spcPts val="2734"/>
              </a:lnSpc>
              <a:buNone/>
            </a:pPr>
            <a:r>
              <a:rPr lang="en-US" sz="2187" dirty="0">
                <a:solidFill>
                  <a:srgbClr val="1F1E1E"/>
                </a:solidFill>
                <a:latin typeface="Red Hat Text" pitchFamily="34" charset="0"/>
                <a:ea typeface="Red Hat Text" pitchFamily="34" charset="-122"/>
                <a:cs typeface="Red Hat Text" pitchFamily="34" charset="-120"/>
              </a:rPr>
              <a:t>Customer Experience</a:t>
            </a:r>
            <a:endParaRPr lang="en-US" sz="2187" dirty="0"/>
          </a:p>
        </p:txBody>
      </p:sp>
      <p:sp>
        <p:nvSpPr>
          <p:cNvPr id="16" name="Text 13"/>
          <p:cNvSpPr/>
          <p:nvPr/>
        </p:nvSpPr>
        <p:spPr>
          <a:xfrm>
            <a:off x="7648456" y="5845016"/>
            <a:ext cx="4411385" cy="1421606"/>
          </a:xfrm>
          <a:prstGeom prst="rect">
            <a:avLst/>
          </a:prstGeom>
          <a:noFill/>
          <a:ln/>
        </p:spPr>
        <p:txBody>
          <a:bodyPr wrap="square" rtlCol="0" anchor="t"/>
          <a:lstStyle/>
          <a:p>
            <a:pPr marL="0" indent="0">
              <a:lnSpc>
                <a:spcPts val="2799"/>
              </a:lnSpc>
              <a:buNone/>
            </a:pPr>
            <a:r>
              <a:rPr lang="en-US" sz="1750" dirty="0">
                <a:solidFill>
                  <a:srgbClr val="3B3535"/>
                </a:solidFill>
                <a:latin typeface="Roboto" pitchFamily="34" charset="0"/>
                <a:ea typeface="Roboto" pitchFamily="34" charset="-122"/>
                <a:cs typeface="Roboto" pitchFamily="34" charset="-120"/>
              </a:rPr>
              <a:t>Improving the overall customer experience through better services and amenities can also contribute to reducing the high cancellation rate in Portugal.</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txBody>
          <a:bodyPr/>
          <a:lstStyle/>
          <a:p>
            <a:endParaRPr lang="en-IN"/>
          </a:p>
        </p:txBody>
      </p:sp>
      <p:sp>
        <p:nvSpPr>
          <p:cNvPr id="4" name="Text 1"/>
          <p:cNvSpPr/>
          <p:nvPr/>
        </p:nvSpPr>
        <p:spPr>
          <a:xfrm>
            <a:off x="2348389" y="1241822"/>
            <a:ext cx="6109692" cy="694373"/>
          </a:xfrm>
          <a:prstGeom prst="rect">
            <a:avLst/>
          </a:prstGeom>
          <a:noFill/>
          <a:ln/>
        </p:spPr>
        <p:txBody>
          <a:bodyPr wrap="none" rtlCol="0" anchor="t"/>
          <a:lstStyle/>
          <a:p>
            <a:pPr marL="0" indent="0">
              <a:lnSpc>
                <a:spcPts val="5468"/>
              </a:lnSpc>
              <a:buNone/>
            </a:pPr>
            <a:r>
              <a:rPr lang="en-US" sz="4374" dirty="0">
                <a:solidFill>
                  <a:srgbClr val="1F1E1E"/>
                </a:solidFill>
                <a:latin typeface="Red Hat Text" pitchFamily="34" charset="0"/>
                <a:ea typeface="Red Hat Text" pitchFamily="34" charset="-122"/>
                <a:cs typeface="Red Hat Text" pitchFamily="34" charset="-120"/>
              </a:rPr>
              <a:t>Leveraging Data Insights</a:t>
            </a:r>
            <a:endParaRPr lang="en-US" sz="4374" dirty="0"/>
          </a:p>
        </p:txBody>
      </p:sp>
      <p:sp>
        <p:nvSpPr>
          <p:cNvPr id="5" name="Shape 2"/>
          <p:cNvSpPr/>
          <p:nvPr/>
        </p:nvSpPr>
        <p:spPr>
          <a:xfrm>
            <a:off x="2348389" y="2380536"/>
            <a:ext cx="9933503" cy="637103"/>
          </a:xfrm>
          <a:prstGeom prst="rect">
            <a:avLst/>
          </a:prstGeom>
          <a:solidFill>
            <a:srgbClr val="FFD6D6"/>
          </a:solidFill>
          <a:ln/>
        </p:spPr>
        <p:txBody>
          <a:bodyPr/>
          <a:lstStyle/>
          <a:p>
            <a:endParaRPr lang="en-IN"/>
          </a:p>
        </p:txBody>
      </p:sp>
      <p:sp>
        <p:nvSpPr>
          <p:cNvPr id="6" name="Text 3"/>
          <p:cNvSpPr/>
          <p:nvPr/>
        </p:nvSpPr>
        <p:spPr>
          <a:xfrm>
            <a:off x="2570678" y="2521387"/>
            <a:ext cx="4518541" cy="355402"/>
          </a:xfrm>
          <a:prstGeom prst="rect">
            <a:avLst/>
          </a:prstGeom>
          <a:noFill/>
          <a:ln/>
        </p:spPr>
        <p:txBody>
          <a:bodyPr wrap="none" rtlCol="0" anchor="t"/>
          <a:lstStyle/>
          <a:p>
            <a:pPr marL="0" indent="0">
              <a:lnSpc>
                <a:spcPts val="2799"/>
              </a:lnSpc>
              <a:buNone/>
            </a:pPr>
            <a:r>
              <a:rPr lang="en-US" sz="1750" dirty="0">
                <a:solidFill>
                  <a:srgbClr val="3B3535"/>
                </a:solidFill>
                <a:latin typeface="Roboto" pitchFamily="34" charset="0"/>
                <a:ea typeface="Roboto" pitchFamily="34" charset="-122"/>
                <a:cs typeface="Roboto" pitchFamily="34" charset="-120"/>
              </a:rPr>
              <a:t>Insight</a:t>
            </a:r>
            <a:endParaRPr lang="en-US" sz="1750" dirty="0"/>
          </a:p>
        </p:txBody>
      </p:sp>
      <p:sp>
        <p:nvSpPr>
          <p:cNvPr id="7" name="Text 4"/>
          <p:cNvSpPr/>
          <p:nvPr/>
        </p:nvSpPr>
        <p:spPr>
          <a:xfrm>
            <a:off x="7541181" y="2521387"/>
            <a:ext cx="4518541" cy="355402"/>
          </a:xfrm>
          <a:prstGeom prst="rect">
            <a:avLst/>
          </a:prstGeom>
          <a:noFill/>
          <a:ln/>
        </p:spPr>
        <p:txBody>
          <a:bodyPr wrap="none" rtlCol="0" anchor="t"/>
          <a:lstStyle/>
          <a:p>
            <a:pPr marL="0" indent="0">
              <a:lnSpc>
                <a:spcPts val="2799"/>
              </a:lnSpc>
              <a:buNone/>
            </a:pPr>
            <a:r>
              <a:rPr lang="en-US" sz="1750" dirty="0">
                <a:solidFill>
                  <a:srgbClr val="3B3535"/>
                </a:solidFill>
                <a:latin typeface="Roboto" pitchFamily="34" charset="0"/>
                <a:ea typeface="Roboto" pitchFamily="34" charset="-122"/>
                <a:cs typeface="Roboto" pitchFamily="34" charset="-120"/>
              </a:rPr>
              <a:t>Recommendation</a:t>
            </a:r>
            <a:endParaRPr lang="en-US" sz="1750" dirty="0"/>
          </a:p>
        </p:txBody>
      </p:sp>
      <p:sp>
        <p:nvSpPr>
          <p:cNvPr id="8" name="Text 5"/>
          <p:cNvSpPr/>
          <p:nvPr/>
        </p:nvSpPr>
        <p:spPr>
          <a:xfrm>
            <a:off x="2570678" y="3158490"/>
            <a:ext cx="4518541" cy="355402"/>
          </a:xfrm>
          <a:prstGeom prst="rect">
            <a:avLst/>
          </a:prstGeom>
          <a:noFill/>
          <a:ln/>
        </p:spPr>
        <p:txBody>
          <a:bodyPr wrap="none" rtlCol="0" anchor="t"/>
          <a:lstStyle/>
          <a:p>
            <a:pPr marL="0" indent="0">
              <a:lnSpc>
                <a:spcPts val="2799"/>
              </a:lnSpc>
              <a:buNone/>
            </a:pPr>
            <a:r>
              <a:rPr lang="en-US" sz="1750" dirty="0">
                <a:solidFill>
                  <a:srgbClr val="3B3535"/>
                </a:solidFill>
                <a:latin typeface="Roboto" pitchFamily="34" charset="0"/>
                <a:ea typeface="Roboto" pitchFamily="34" charset="-122"/>
                <a:cs typeface="Roboto" pitchFamily="34" charset="-120"/>
              </a:rPr>
              <a:t>Cancellation rates increase as prices rise</a:t>
            </a:r>
            <a:endParaRPr lang="en-US" sz="1750" dirty="0"/>
          </a:p>
        </p:txBody>
      </p:sp>
      <p:sp>
        <p:nvSpPr>
          <p:cNvPr id="9" name="Text 6"/>
          <p:cNvSpPr/>
          <p:nvPr/>
        </p:nvSpPr>
        <p:spPr>
          <a:xfrm>
            <a:off x="7541181" y="3158490"/>
            <a:ext cx="4518541" cy="710803"/>
          </a:xfrm>
          <a:prstGeom prst="rect">
            <a:avLst/>
          </a:prstGeom>
          <a:noFill/>
          <a:ln/>
        </p:spPr>
        <p:txBody>
          <a:bodyPr wrap="square" rtlCol="0" anchor="t"/>
          <a:lstStyle/>
          <a:p>
            <a:pPr marL="0" indent="0">
              <a:lnSpc>
                <a:spcPts val="2799"/>
              </a:lnSpc>
              <a:buNone/>
            </a:pPr>
            <a:r>
              <a:rPr lang="en-US" sz="1750" dirty="0">
                <a:solidFill>
                  <a:srgbClr val="3B3535"/>
                </a:solidFill>
                <a:latin typeface="Roboto" pitchFamily="34" charset="0"/>
                <a:ea typeface="Roboto" pitchFamily="34" charset="-122"/>
                <a:cs typeface="Roboto" pitchFamily="34" charset="-120"/>
              </a:rPr>
              <a:t>Adjust pricing strategies and offer discounts to reduce cancellations</a:t>
            </a:r>
            <a:endParaRPr lang="en-US" sz="1750" dirty="0"/>
          </a:p>
        </p:txBody>
      </p:sp>
      <p:sp>
        <p:nvSpPr>
          <p:cNvPr id="10" name="Shape 7"/>
          <p:cNvSpPr/>
          <p:nvPr/>
        </p:nvSpPr>
        <p:spPr>
          <a:xfrm>
            <a:off x="2348389" y="4010144"/>
            <a:ext cx="9933503" cy="992505"/>
          </a:xfrm>
          <a:prstGeom prst="rect">
            <a:avLst/>
          </a:prstGeom>
          <a:solidFill>
            <a:srgbClr val="FFD6D6"/>
          </a:solidFill>
          <a:ln/>
        </p:spPr>
        <p:txBody>
          <a:bodyPr/>
          <a:lstStyle/>
          <a:p>
            <a:endParaRPr lang="en-IN"/>
          </a:p>
        </p:txBody>
      </p:sp>
      <p:sp>
        <p:nvSpPr>
          <p:cNvPr id="11" name="Text 8"/>
          <p:cNvSpPr/>
          <p:nvPr/>
        </p:nvSpPr>
        <p:spPr>
          <a:xfrm>
            <a:off x="2570678" y="4150995"/>
            <a:ext cx="4518541" cy="710803"/>
          </a:xfrm>
          <a:prstGeom prst="rect">
            <a:avLst/>
          </a:prstGeom>
          <a:noFill/>
          <a:ln/>
        </p:spPr>
        <p:txBody>
          <a:bodyPr wrap="square" rtlCol="0" anchor="t"/>
          <a:lstStyle/>
          <a:p>
            <a:pPr marL="0" indent="0">
              <a:lnSpc>
                <a:spcPts val="2799"/>
              </a:lnSpc>
              <a:buNone/>
            </a:pPr>
            <a:r>
              <a:rPr lang="en-US" sz="1750" dirty="0">
                <a:solidFill>
                  <a:srgbClr val="3B3535"/>
                </a:solidFill>
                <a:latin typeface="Roboto" pitchFamily="34" charset="0"/>
                <a:ea typeface="Roboto" pitchFamily="34" charset="-122"/>
                <a:cs typeface="Roboto" pitchFamily="34" charset="-120"/>
              </a:rPr>
              <a:t>Resort hotels have higher cancellation-to-non-cancellation ratio</a:t>
            </a:r>
            <a:endParaRPr lang="en-US" sz="1750" dirty="0"/>
          </a:p>
        </p:txBody>
      </p:sp>
      <p:sp>
        <p:nvSpPr>
          <p:cNvPr id="12" name="Text 9"/>
          <p:cNvSpPr/>
          <p:nvPr/>
        </p:nvSpPr>
        <p:spPr>
          <a:xfrm>
            <a:off x="7541181" y="4150995"/>
            <a:ext cx="4518541" cy="710803"/>
          </a:xfrm>
          <a:prstGeom prst="rect">
            <a:avLst/>
          </a:prstGeom>
          <a:noFill/>
          <a:ln/>
        </p:spPr>
        <p:txBody>
          <a:bodyPr wrap="square" rtlCol="0" anchor="t"/>
          <a:lstStyle/>
          <a:p>
            <a:pPr marL="0" indent="0">
              <a:lnSpc>
                <a:spcPts val="2799"/>
              </a:lnSpc>
              <a:buNone/>
            </a:pPr>
            <a:r>
              <a:rPr lang="en-US" sz="1750" dirty="0">
                <a:solidFill>
                  <a:srgbClr val="3B3535"/>
                </a:solidFill>
                <a:latin typeface="Roboto" pitchFamily="34" charset="0"/>
                <a:ea typeface="Roboto" pitchFamily="34" charset="-122"/>
                <a:cs typeface="Roboto" pitchFamily="34" charset="-120"/>
              </a:rPr>
              <a:t>Offer reasonable discounts on room prices during weekends or holidays</a:t>
            </a:r>
            <a:endParaRPr lang="en-US" sz="1750" dirty="0"/>
          </a:p>
        </p:txBody>
      </p:sp>
      <p:sp>
        <p:nvSpPr>
          <p:cNvPr id="13" name="Text 10"/>
          <p:cNvSpPr/>
          <p:nvPr/>
        </p:nvSpPr>
        <p:spPr>
          <a:xfrm>
            <a:off x="2570678" y="5143500"/>
            <a:ext cx="4518541" cy="355402"/>
          </a:xfrm>
          <a:prstGeom prst="rect">
            <a:avLst/>
          </a:prstGeom>
          <a:noFill/>
          <a:ln/>
        </p:spPr>
        <p:txBody>
          <a:bodyPr wrap="none" rtlCol="0" anchor="t"/>
          <a:lstStyle/>
          <a:p>
            <a:pPr marL="0" indent="0">
              <a:lnSpc>
                <a:spcPts val="2799"/>
              </a:lnSpc>
              <a:buNone/>
            </a:pPr>
            <a:r>
              <a:rPr lang="en-US" sz="1750" dirty="0">
                <a:solidFill>
                  <a:srgbClr val="3B3535"/>
                </a:solidFill>
                <a:latin typeface="Roboto" pitchFamily="34" charset="0"/>
                <a:ea typeface="Roboto" pitchFamily="34" charset="-122"/>
                <a:cs typeface="Roboto" pitchFamily="34" charset="-120"/>
              </a:rPr>
              <a:t>January has the highest cancellation rates</a:t>
            </a:r>
            <a:endParaRPr lang="en-US" sz="1750" dirty="0"/>
          </a:p>
        </p:txBody>
      </p:sp>
      <p:sp>
        <p:nvSpPr>
          <p:cNvPr id="14" name="Text 11"/>
          <p:cNvSpPr/>
          <p:nvPr/>
        </p:nvSpPr>
        <p:spPr>
          <a:xfrm>
            <a:off x="7541181" y="5143500"/>
            <a:ext cx="4518541" cy="710803"/>
          </a:xfrm>
          <a:prstGeom prst="rect">
            <a:avLst/>
          </a:prstGeom>
          <a:noFill/>
          <a:ln/>
        </p:spPr>
        <p:txBody>
          <a:bodyPr wrap="square" rtlCol="0" anchor="t"/>
          <a:lstStyle/>
          <a:p>
            <a:pPr marL="0" indent="0">
              <a:lnSpc>
                <a:spcPts val="2799"/>
              </a:lnSpc>
              <a:buNone/>
            </a:pPr>
            <a:r>
              <a:rPr lang="en-US" sz="1750" dirty="0">
                <a:solidFill>
                  <a:srgbClr val="3B3535"/>
                </a:solidFill>
                <a:latin typeface="Roboto" pitchFamily="34" charset="0"/>
                <a:ea typeface="Roboto" pitchFamily="34" charset="-122"/>
                <a:cs typeface="Roboto" pitchFamily="34" charset="-120"/>
              </a:rPr>
              <a:t>Initiate marketing campaigns with reasonable budgets to boost revenue</a:t>
            </a:r>
            <a:endParaRPr lang="en-US" sz="1750" dirty="0"/>
          </a:p>
        </p:txBody>
      </p:sp>
      <p:sp>
        <p:nvSpPr>
          <p:cNvPr id="15" name="Shape 12"/>
          <p:cNvSpPr/>
          <p:nvPr/>
        </p:nvSpPr>
        <p:spPr>
          <a:xfrm>
            <a:off x="2348389" y="5995154"/>
            <a:ext cx="9933503" cy="992505"/>
          </a:xfrm>
          <a:prstGeom prst="rect">
            <a:avLst/>
          </a:prstGeom>
          <a:solidFill>
            <a:srgbClr val="FFD6D6"/>
          </a:solidFill>
          <a:ln/>
        </p:spPr>
        <p:txBody>
          <a:bodyPr/>
          <a:lstStyle/>
          <a:p>
            <a:endParaRPr lang="en-IN"/>
          </a:p>
        </p:txBody>
      </p:sp>
      <p:sp>
        <p:nvSpPr>
          <p:cNvPr id="16" name="Text 13"/>
          <p:cNvSpPr/>
          <p:nvPr/>
        </p:nvSpPr>
        <p:spPr>
          <a:xfrm>
            <a:off x="2570678" y="6136005"/>
            <a:ext cx="4518541" cy="355402"/>
          </a:xfrm>
          <a:prstGeom prst="rect">
            <a:avLst/>
          </a:prstGeom>
          <a:noFill/>
          <a:ln/>
        </p:spPr>
        <p:txBody>
          <a:bodyPr wrap="none" rtlCol="0" anchor="t"/>
          <a:lstStyle/>
          <a:p>
            <a:pPr marL="0" indent="0">
              <a:lnSpc>
                <a:spcPts val="2799"/>
              </a:lnSpc>
              <a:buNone/>
            </a:pPr>
            <a:r>
              <a:rPr lang="en-US" sz="1750" dirty="0">
                <a:solidFill>
                  <a:srgbClr val="3B3535"/>
                </a:solidFill>
                <a:latin typeface="Roboto" pitchFamily="34" charset="0"/>
                <a:ea typeface="Roboto" pitchFamily="34" charset="-122"/>
                <a:cs typeface="Roboto" pitchFamily="34" charset="-120"/>
              </a:rPr>
              <a:t>Portugal has the highest cancellation rate</a:t>
            </a:r>
            <a:endParaRPr lang="en-US" sz="1750" dirty="0"/>
          </a:p>
        </p:txBody>
      </p:sp>
      <p:sp>
        <p:nvSpPr>
          <p:cNvPr id="17" name="Text 14"/>
          <p:cNvSpPr/>
          <p:nvPr/>
        </p:nvSpPr>
        <p:spPr>
          <a:xfrm>
            <a:off x="7541181" y="6136005"/>
            <a:ext cx="4518541" cy="710803"/>
          </a:xfrm>
          <a:prstGeom prst="rect">
            <a:avLst/>
          </a:prstGeom>
          <a:noFill/>
          <a:ln/>
        </p:spPr>
        <p:txBody>
          <a:bodyPr wrap="square" rtlCol="0" anchor="t"/>
          <a:lstStyle/>
          <a:p>
            <a:pPr marL="0" indent="0">
              <a:lnSpc>
                <a:spcPts val="2799"/>
              </a:lnSpc>
              <a:buNone/>
            </a:pPr>
            <a:r>
              <a:rPr lang="en-US" sz="1750" dirty="0">
                <a:solidFill>
                  <a:srgbClr val="3B3535"/>
                </a:solidFill>
                <a:latin typeface="Roboto" pitchFamily="34" charset="0"/>
                <a:ea typeface="Roboto" pitchFamily="34" charset="-122"/>
                <a:cs typeface="Roboto" pitchFamily="34" charset="-120"/>
              </a:rPr>
              <a:t>Enhance facilities, adjust pricing, offer discounts, and run promotional campaigns</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319599" y="1093708"/>
            <a:ext cx="5554980" cy="694373"/>
          </a:xfrm>
          <a:prstGeom prst="rect">
            <a:avLst/>
          </a:prstGeom>
          <a:noFill/>
          <a:ln/>
        </p:spPr>
        <p:txBody>
          <a:bodyPr wrap="none" rtlCol="0" anchor="t"/>
          <a:lstStyle/>
          <a:p>
            <a:pPr marL="0" indent="0">
              <a:lnSpc>
                <a:spcPts val="5468"/>
              </a:lnSpc>
              <a:buNone/>
            </a:pPr>
            <a:r>
              <a:rPr lang="en-US" sz="4374" dirty="0">
                <a:solidFill>
                  <a:srgbClr val="1F1E1E"/>
                </a:solidFill>
                <a:latin typeface="Red Hat Text" pitchFamily="34" charset="0"/>
                <a:ea typeface="Red Hat Text" pitchFamily="34" charset="-122"/>
                <a:cs typeface="Red Hat Text" pitchFamily="34" charset="-120"/>
              </a:rPr>
              <a:t>Suggestions</a:t>
            </a:r>
            <a:endParaRPr lang="en-US" sz="4374" dirty="0"/>
          </a:p>
        </p:txBody>
      </p:sp>
      <p:sp>
        <p:nvSpPr>
          <p:cNvPr id="6" name="Text 2"/>
          <p:cNvSpPr/>
          <p:nvPr/>
        </p:nvSpPr>
        <p:spPr>
          <a:xfrm>
            <a:off x="6319599" y="2121337"/>
            <a:ext cx="7477601" cy="1421606"/>
          </a:xfrm>
          <a:prstGeom prst="rect">
            <a:avLst/>
          </a:prstGeom>
          <a:noFill/>
          <a:ln/>
        </p:spPr>
        <p:txBody>
          <a:bodyPr wrap="square" rtlCol="0" anchor="t"/>
          <a:lstStyle/>
          <a:p>
            <a:pPr marL="0" indent="0">
              <a:lnSpc>
                <a:spcPts val="2799"/>
              </a:lnSpc>
              <a:buNone/>
            </a:pPr>
            <a:r>
              <a:rPr lang="en-US" sz="1750" dirty="0">
                <a:solidFill>
                  <a:srgbClr val="3B3535"/>
                </a:solidFill>
                <a:latin typeface="Roboto" pitchFamily="34" charset="0"/>
                <a:ea typeface="Roboto" pitchFamily="34" charset="-122"/>
                <a:cs typeface="Roboto" pitchFamily="34" charset="-120"/>
              </a:rPr>
              <a:t>1.Cancellation rates increase as prices rise. To reduce reservation cancellations, hotels should consider adjusting their pricing strategies and lowering rates for specific locations. Additionally, offering discounts to customers could be beneficial.</a:t>
            </a:r>
            <a:endParaRPr lang="en-US" sz="1750" dirty="0"/>
          </a:p>
        </p:txBody>
      </p:sp>
      <p:sp>
        <p:nvSpPr>
          <p:cNvPr id="7" name="Text 3"/>
          <p:cNvSpPr/>
          <p:nvPr/>
        </p:nvSpPr>
        <p:spPr>
          <a:xfrm>
            <a:off x="6319599" y="3792855"/>
            <a:ext cx="7477601" cy="1066205"/>
          </a:xfrm>
          <a:prstGeom prst="rect">
            <a:avLst/>
          </a:prstGeom>
          <a:noFill/>
          <a:ln/>
        </p:spPr>
        <p:txBody>
          <a:bodyPr wrap="square" rtlCol="0" anchor="t"/>
          <a:lstStyle/>
          <a:p>
            <a:pPr marL="0" indent="0">
              <a:lnSpc>
                <a:spcPts val="2799"/>
              </a:lnSpc>
              <a:buNone/>
            </a:pPr>
            <a:r>
              <a:rPr lang="en-US" sz="1750" dirty="0">
                <a:solidFill>
                  <a:srgbClr val="3B3535"/>
                </a:solidFill>
                <a:latin typeface="Roboto" pitchFamily="34" charset="0"/>
                <a:ea typeface="Roboto" pitchFamily="34" charset="-122"/>
                <a:cs typeface="Roboto" pitchFamily="34" charset="-120"/>
              </a:rPr>
              <a:t>2.The ratio of cancellations to non-cancellations is higher for resort hotels compared to city hotels. Therefore, resort hotels should offer reasonable discounts on room prices during weekends or holidays.</a:t>
            </a:r>
            <a:endParaRPr lang="en-US" sz="1750" dirty="0"/>
          </a:p>
        </p:txBody>
      </p:sp>
      <p:sp>
        <p:nvSpPr>
          <p:cNvPr id="8" name="Text 4"/>
          <p:cNvSpPr/>
          <p:nvPr/>
        </p:nvSpPr>
        <p:spPr>
          <a:xfrm>
            <a:off x="6319599" y="5108972"/>
            <a:ext cx="7477601" cy="1066205"/>
          </a:xfrm>
          <a:prstGeom prst="rect">
            <a:avLst/>
          </a:prstGeom>
          <a:noFill/>
          <a:ln/>
        </p:spPr>
        <p:txBody>
          <a:bodyPr wrap="square" rtlCol="0" anchor="t"/>
          <a:lstStyle/>
          <a:p>
            <a:pPr marL="0" indent="0">
              <a:lnSpc>
                <a:spcPts val="2799"/>
              </a:lnSpc>
              <a:buNone/>
            </a:pPr>
            <a:r>
              <a:rPr lang="en-US" sz="1750" dirty="0">
                <a:solidFill>
                  <a:srgbClr val="3B3535"/>
                </a:solidFill>
                <a:latin typeface="Roboto" pitchFamily="34" charset="0"/>
                <a:ea typeface="Roboto" pitchFamily="34" charset="-122"/>
                <a:cs typeface="Roboto" pitchFamily="34" charset="-120"/>
              </a:rPr>
              <a:t>3.In January, hotels can initiate marketing campaigns with reasonable budgets to boost revenue, as this month experiences the highest cancellation rates.</a:t>
            </a:r>
            <a:endParaRPr lang="en-US" sz="1750" dirty="0"/>
          </a:p>
        </p:txBody>
      </p:sp>
      <p:sp>
        <p:nvSpPr>
          <p:cNvPr id="9" name="Text 5"/>
          <p:cNvSpPr/>
          <p:nvPr/>
        </p:nvSpPr>
        <p:spPr>
          <a:xfrm>
            <a:off x="6319599" y="6425089"/>
            <a:ext cx="7477601" cy="710803"/>
          </a:xfrm>
          <a:prstGeom prst="rect">
            <a:avLst/>
          </a:prstGeom>
          <a:noFill/>
          <a:ln/>
        </p:spPr>
        <p:txBody>
          <a:bodyPr wrap="square" rtlCol="0" anchor="t"/>
          <a:lstStyle/>
          <a:p>
            <a:pPr marL="0" indent="0">
              <a:lnSpc>
                <a:spcPts val="2799"/>
              </a:lnSpc>
              <a:buNone/>
            </a:pPr>
            <a:r>
              <a:rPr lang="en-US" sz="1750" dirty="0">
                <a:solidFill>
                  <a:srgbClr val="3B3535"/>
                </a:solidFill>
                <a:latin typeface="Roboto" pitchFamily="34" charset="0"/>
                <a:ea typeface="Roboto" pitchFamily="34" charset="-122"/>
                <a:cs typeface="Roboto" pitchFamily="34" charset="-120"/>
              </a:rPr>
              <a:t>4.Enhancing the quality of hotels and services, particularly in Portugal, could help decrease the cancellation rate.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910"/>
          </a:xfrm>
          <a:prstGeom prst="rect">
            <a:avLst/>
          </a:prstGeom>
          <a:solidFill>
            <a:srgbClr val="FFFAFA"/>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7620" y="0"/>
            <a:ext cx="5486400" cy="8230910"/>
          </a:xfrm>
          <a:prstGeom prst="rect">
            <a:avLst/>
          </a:prstGeom>
        </p:spPr>
      </p:pic>
      <p:sp>
        <p:nvSpPr>
          <p:cNvPr id="5" name="Text 1"/>
          <p:cNvSpPr/>
          <p:nvPr/>
        </p:nvSpPr>
        <p:spPr>
          <a:xfrm>
            <a:off x="6371749" y="453509"/>
            <a:ext cx="7373302" cy="1030605"/>
          </a:xfrm>
          <a:prstGeom prst="rect">
            <a:avLst/>
          </a:prstGeom>
          <a:noFill/>
          <a:ln/>
        </p:spPr>
        <p:txBody>
          <a:bodyPr wrap="square" rtlCol="0" anchor="t"/>
          <a:lstStyle/>
          <a:p>
            <a:pPr marL="0" indent="0">
              <a:lnSpc>
                <a:spcPts val="4058"/>
              </a:lnSpc>
              <a:buNone/>
            </a:pPr>
            <a:r>
              <a:rPr lang="en-US" sz="3247" dirty="0">
                <a:solidFill>
                  <a:srgbClr val="1F1E1E"/>
                </a:solidFill>
                <a:latin typeface="Red Hat Text" pitchFamily="34" charset="0"/>
                <a:ea typeface="Red Hat Text" pitchFamily="34" charset="-122"/>
                <a:cs typeface="Red Hat Text" pitchFamily="34" charset="-120"/>
              </a:rPr>
              <a:t>Hotel Booking Cancellations: Key Assumptions and Insights</a:t>
            </a:r>
            <a:endParaRPr lang="en-US" sz="3247" dirty="0"/>
          </a:p>
        </p:txBody>
      </p:sp>
      <p:sp>
        <p:nvSpPr>
          <p:cNvPr id="6" name="Shape 2"/>
          <p:cNvSpPr/>
          <p:nvPr/>
        </p:nvSpPr>
        <p:spPr>
          <a:xfrm>
            <a:off x="6371749" y="1860233"/>
            <a:ext cx="370999" cy="370999"/>
          </a:xfrm>
          <a:prstGeom prst="roundRect">
            <a:avLst>
              <a:gd name="adj" fmla="val 26674"/>
            </a:avLst>
          </a:prstGeom>
          <a:solidFill>
            <a:srgbClr val="FFD6D6"/>
          </a:solidFill>
          <a:ln/>
        </p:spPr>
        <p:txBody>
          <a:bodyPr/>
          <a:lstStyle/>
          <a:p>
            <a:endParaRPr lang="en-IN"/>
          </a:p>
        </p:txBody>
      </p:sp>
      <p:sp>
        <p:nvSpPr>
          <p:cNvPr id="7" name="Text 3"/>
          <p:cNvSpPr/>
          <p:nvPr/>
        </p:nvSpPr>
        <p:spPr>
          <a:xfrm>
            <a:off x="6519267" y="1891070"/>
            <a:ext cx="75962" cy="309205"/>
          </a:xfrm>
          <a:prstGeom prst="rect">
            <a:avLst/>
          </a:prstGeom>
          <a:noFill/>
          <a:ln/>
        </p:spPr>
        <p:txBody>
          <a:bodyPr wrap="none" rtlCol="0" anchor="t"/>
          <a:lstStyle/>
          <a:p>
            <a:pPr marL="0" indent="0" algn="ctr">
              <a:lnSpc>
                <a:spcPts val="2435"/>
              </a:lnSpc>
              <a:buNone/>
            </a:pPr>
            <a:r>
              <a:rPr lang="en-US" sz="1948" dirty="0">
                <a:solidFill>
                  <a:srgbClr val="1F1E1E"/>
                </a:solidFill>
                <a:latin typeface="Red Hat Text" pitchFamily="34" charset="0"/>
                <a:ea typeface="Red Hat Text" pitchFamily="34" charset="-122"/>
                <a:cs typeface="Red Hat Text" pitchFamily="34" charset="-120"/>
              </a:rPr>
              <a:t>1</a:t>
            </a:r>
            <a:endParaRPr lang="en-US" sz="1948" dirty="0"/>
          </a:p>
        </p:txBody>
      </p:sp>
      <p:sp>
        <p:nvSpPr>
          <p:cNvPr id="8" name="Text 4"/>
          <p:cNvSpPr/>
          <p:nvPr/>
        </p:nvSpPr>
        <p:spPr>
          <a:xfrm>
            <a:off x="6907649" y="1916906"/>
            <a:ext cx="2061567" cy="257770"/>
          </a:xfrm>
          <a:prstGeom prst="rect">
            <a:avLst/>
          </a:prstGeom>
          <a:noFill/>
          <a:ln/>
        </p:spPr>
        <p:txBody>
          <a:bodyPr wrap="none" rtlCol="0" anchor="t"/>
          <a:lstStyle/>
          <a:p>
            <a:pPr marL="0" indent="0">
              <a:lnSpc>
                <a:spcPts val="2029"/>
              </a:lnSpc>
              <a:buNone/>
            </a:pPr>
            <a:r>
              <a:rPr lang="en-US" sz="1623" b="1" dirty="0">
                <a:solidFill>
                  <a:srgbClr val="1F1E1E"/>
                </a:solidFill>
                <a:latin typeface="Red Hat Text" pitchFamily="34" charset="0"/>
                <a:ea typeface="Red Hat Text" pitchFamily="34" charset="-122"/>
                <a:cs typeface="Red Hat Text" pitchFamily="34" charset="-120"/>
              </a:rPr>
              <a:t>Assumptions</a:t>
            </a:r>
            <a:endParaRPr lang="en-US" sz="1623" dirty="0"/>
          </a:p>
        </p:txBody>
      </p:sp>
      <p:sp>
        <p:nvSpPr>
          <p:cNvPr id="9" name="Text 5"/>
          <p:cNvSpPr/>
          <p:nvPr/>
        </p:nvSpPr>
        <p:spPr>
          <a:xfrm>
            <a:off x="7171492" y="2273618"/>
            <a:ext cx="6573560" cy="263843"/>
          </a:xfrm>
          <a:prstGeom prst="rect">
            <a:avLst/>
          </a:prstGeom>
          <a:noFill/>
          <a:ln/>
        </p:spPr>
        <p:txBody>
          <a:bodyPr wrap="none" rtlCol="0" anchor="t"/>
          <a:lstStyle/>
          <a:p>
            <a:pPr marL="342900" indent="-342900" algn="l">
              <a:lnSpc>
                <a:spcPts val="2078"/>
              </a:lnSpc>
              <a:buSzPct val="100000"/>
              <a:buFont typeface="+mj-lt"/>
              <a:buAutoNum type="arabicPeriod"/>
            </a:pPr>
            <a:r>
              <a:rPr lang="en-US" sz="1299" dirty="0">
                <a:solidFill>
                  <a:srgbClr val="3B3535"/>
                </a:solidFill>
                <a:latin typeface="Roboto" pitchFamily="34" charset="0"/>
                <a:ea typeface="Roboto" pitchFamily="34" charset="-122"/>
                <a:cs typeface="Roboto" pitchFamily="34" charset="-120"/>
              </a:rPr>
              <a:t>No unusual changes between 2015-2017</a:t>
            </a:r>
            <a:endParaRPr lang="en-US" sz="1299" dirty="0"/>
          </a:p>
        </p:txBody>
      </p:sp>
      <p:sp>
        <p:nvSpPr>
          <p:cNvPr id="10" name="Text 6"/>
          <p:cNvSpPr/>
          <p:nvPr/>
        </p:nvSpPr>
        <p:spPr>
          <a:xfrm>
            <a:off x="7171492" y="2603421"/>
            <a:ext cx="6573560" cy="263843"/>
          </a:xfrm>
          <a:prstGeom prst="rect">
            <a:avLst/>
          </a:prstGeom>
          <a:noFill/>
          <a:ln/>
        </p:spPr>
        <p:txBody>
          <a:bodyPr wrap="none" rtlCol="0" anchor="t"/>
          <a:lstStyle/>
          <a:p>
            <a:pPr marL="342900" indent="-342900" algn="l">
              <a:lnSpc>
                <a:spcPts val="2078"/>
              </a:lnSpc>
              <a:buSzPct val="100000"/>
              <a:buFont typeface="+mj-lt"/>
              <a:buAutoNum type="arabicPeriod" startAt="2"/>
            </a:pPr>
            <a:r>
              <a:rPr lang="en-US" sz="1299" dirty="0">
                <a:solidFill>
                  <a:srgbClr val="3B3535"/>
                </a:solidFill>
                <a:latin typeface="Roboto" pitchFamily="34" charset="0"/>
                <a:ea typeface="Roboto" pitchFamily="34" charset="-122"/>
                <a:cs typeface="Roboto" pitchFamily="34" charset="-120"/>
              </a:rPr>
              <a:t>The data and information are still valid</a:t>
            </a:r>
            <a:endParaRPr lang="en-US" sz="1299" dirty="0"/>
          </a:p>
        </p:txBody>
      </p:sp>
      <p:sp>
        <p:nvSpPr>
          <p:cNvPr id="11" name="Text 7"/>
          <p:cNvSpPr/>
          <p:nvPr/>
        </p:nvSpPr>
        <p:spPr>
          <a:xfrm>
            <a:off x="7171492" y="2933224"/>
            <a:ext cx="6573560" cy="263843"/>
          </a:xfrm>
          <a:prstGeom prst="rect">
            <a:avLst/>
          </a:prstGeom>
          <a:noFill/>
          <a:ln/>
        </p:spPr>
        <p:txBody>
          <a:bodyPr wrap="none" rtlCol="0" anchor="t"/>
          <a:lstStyle/>
          <a:p>
            <a:pPr marL="342900" indent="-342900" algn="l">
              <a:lnSpc>
                <a:spcPts val="2078"/>
              </a:lnSpc>
              <a:buSzPct val="100000"/>
              <a:buFont typeface="+mj-lt"/>
              <a:buAutoNum type="arabicPeriod" startAt="3"/>
            </a:pPr>
            <a:r>
              <a:rPr lang="en-US" sz="1299" dirty="0">
                <a:solidFill>
                  <a:srgbClr val="3B3535"/>
                </a:solidFill>
                <a:latin typeface="Roboto" pitchFamily="34" charset="0"/>
                <a:ea typeface="Roboto" pitchFamily="34" charset="-122"/>
                <a:cs typeface="Roboto" pitchFamily="34" charset="-120"/>
              </a:rPr>
              <a:t>No hidden problems with suggested ideas</a:t>
            </a:r>
            <a:endParaRPr lang="en-US" sz="1299" dirty="0"/>
          </a:p>
        </p:txBody>
      </p:sp>
      <p:sp>
        <p:nvSpPr>
          <p:cNvPr id="12" name="Text 8"/>
          <p:cNvSpPr/>
          <p:nvPr/>
        </p:nvSpPr>
        <p:spPr>
          <a:xfrm>
            <a:off x="7171492" y="3263027"/>
            <a:ext cx="6573560" cy="263843"/>
          </a:xfrm>
          <a:prstGeom prst="rect">
            <a:avLst/>
          </a:prstGeom>
          <a:noFill/>
          <a:ln/>
        </p:spPr>
        <p:txBody>
          <a:bodyPr wrap="none" rtlCol="0" anchor="t"/>
          <a:lstStyle/>
          <a:p>
            <a:pPr marL="342900" indent="-342900" algn="l">
              <a:lnSpc>
                <a:spcPts val="2078"/>
              </a:lnSpc>
              <a:buSzPct val="100000"/>
              <a:buFont typeface="+mj-lt"/>
              <a:buAutoNum type="arabicPeriod" startAt="4"/>
            </a:pPr>
            <a:r>
              <a:rPr lang="en-US" sz="1299" dirty="0">
                <a:solidFill>
                  <a:srgbClr val="3B3535"/>
                </a:solidFill>
                <a:latin typeface="Roboto" pitchFamily="34" charset="0"/>
                <a:ea typeface="Roboto" pitchFamily="34" charset="-122"/>
                <a:cs typeface="Roboto" pitchFamily="34" charset="-120"/>
              </a:rPr>
              <a:t>Hotels haven't implemented these ideas yet</a:t>
            </a:r>
            <a:endParaRPr lang="en-US" sz="1299" dirty="0"/>
          </a:p>
        </p:txBody>
      </p:sp>
      <p:sp>
        <p:nvSpPr>
          <p:cNvPr id="13" name="Text 9"/>
          <p:cNvSpPr/>
          <p:nvPr/>
        </p:nvSpPr>
        <p:spPr>
          <a:xfrm>
            <a:off x="7171492" y="3592830"/>
            <a:ext cx="6573560" cy="263843"/>
          </a:xfrm>
          <a:prstGeom prst="rect">
            <a:avLst/>
          </a:prstGeom>
          <a:noFill/>
          <a:ln/>
        </p:spPr>
        <p:txBody>
          <a:bodyPr wrap="none" rtlCol="0" anchor="t"/>
          <a:lstStyle/>
          <a:p>
            <a:pPr marL="342900" indent="-342900" algn="l">
              <a:lnSpc>
                <a:spcPts val="2078"/>
              </a:lnSpc>
              <a:buSzPct val="100000"/>
              <a:buFont typeface="+mj-lt"/>
              <a:buAutoNum type="arabicPeriod" startAt="5"/>
            </a:pPr>
            <a:r>
              <a:rPr lang="en-US" sz="1299" dirty="0">
                <a:solidFill>
                  <a:srgbClr val="3B3535"/>
                </a:solidFill>
                <a:latin typeface="Roboto" pitchFamily="34" charset="0"/>
                <a:ea typeface="Roboto" pitchFamily="34" charset="-122"/>
                <a:cs typeface="Roboto" pitchFamily="34" charset="-120"/>
              </a:rPr>
              <a:t>Cancellations impact revenue the most</a:t>
            </a:r>
            <a:endParaRPr lang="en-US" sz="1299" dirty="0"/>
          </a:p>
        </p:txBody>
      </p:sp>
      <p:sp>
        <p:nvSpPr>
          <p:cNvPr id="14" name="Text 10"/>
          <p:cNvSpPr/>
          <p:nvPr/>
        </p:nvSpPr>
        <p:spPr>
          <a:xfrm>
            <a:off x="7171492" y="3922633"/>
            <a:ext cx="6573560" cy="263843"/>
          </a:xfrm>
          <a:prstGeom prst="rect">
            <a:avLst/>
          </a:prstGeom>
          <a:noFill/>
          <a:ln/>
        </p:spPr>
        <p:txBody>
          <a:bodyPr wrap="none" rtlCol="0" anchor="t"/>
          <a:lstStyle/>
          <a:p>
            <a:pPr marL="342900" indent="-342900" algn="l">
              <a:lnSpc>
                <a:spcPts val="2078"/>
              </a:lnSpc>
              <a:buSzPct val="100000"/>
              <a:buFont typeface="+mj-lt"/>
              <a:buAutoNum type="arabicPeriod" startAt="6"/>
            </a:pPr>
            <a:r>
              <a:rPr lang="en-US" sz="1299" dirty="0">
                <a:solidFill>
                  <a:srgbClr val="3B3535"/>
                </a:solidFill>
                <a:latin typeface="Roboto" pitchFamily="34" charset="0"/>
                <a:ea typeface="Roboto" pitchFamily="34" charset="-122"/>
                <a:cs typeface="Roboto" pitchFamily="34" charset="-120"/>
              </a:rPr>
              <a:t>Canceled rooms remain unoccupied</a:t>
            </a:r>
            <a:endParaRPr lang="en-US" sz="1299" dirty="0"/>
          </a:p>
        </p:txBody>
      </p:sp>
      <p:sp>
        <p:nvSpPr>
          <p:cNvPr id="15" name="Text 11"/>
          <p:cNvSpPr/>
          <p:nvPr/>
        </p:nvSpPr>
        <p:spPr>
          <a:xfrm>
            <a:off x="7171492" y="4252436"/>
            <a:ext cx="6573560" cy="263843"/>
          </a:xfrm>
          <a:prstGeom prst="rect">
            <a:avLst/>
          </a:prstGeom>
          <a:noFill/>
          <a:ln/>
        </p:spPr>
        <p:txBody>
          <a:bodyPr wrap="none" rtlCol="0" anchor="t"/>
          <a:lstStyle/>
          <a:p>
            <a:pPr marL="342900" indent="-342900" algn="l">
              <a:lnSpc>
                <a:spcPts val="2078"/>
              </a:lnSpc>
              <a:buSzPct val="100000"/>
              <a:buFont typeface="+mj-lt"/>
              <a:buAutoNum type="arabicPeriod" startAt="7"/>
            </a:pPr>
            <a:r>
              <a:rPr lang="en-US" sz="1299" dirty="0">
                <a:solidFill>
                  <a:srgbClr val="3B3535"/>
                </a:solidFill>
                <a:latin typeface="Roboto" pitchFamily="34" charset="0"/>
                <a:ea typeface="Roboto" pitchFamily="34" charset="-122"/>
                <a:cs typeface="Roboto" pitchFamily="34" charset="-120"/>
              </a:rPr>
              <a:t>Customers reserve and cancel in the same year</a:t>
            </a:r>
            <a:endParaRPr lang="en-US" sz="1299" dirty="0"/>
          </a:p>
        </p:txBody>
      </p:sp>
      <p:sp>
        <p:nvSpPr>
          <p:cNvPr id="16" name="Shape 12"/>
          <p:cNvSpPr/>
          <p:nvPr/>
        </p:nvSpPr>
        <p:spPr>
          <a:xfrm>
            <a:off x="6371749" y="4810006"/>
            <a:ext cx="370999" cy="370999"/>
          </a:xfrm>
          <a:prstGeom prst="roundRect">
            <a:avLst>
              <a:gd name="adj" fmla="val 26674"/>
            </a:avLst>
          </a:prstGeom>
          <a:solidFill>
            <a:srgbClr val="FFD6D6"/>
          </a:solidFill>
          <a:ln/>
        </p:spPr>
        <p:txBody>
          <a:bodyPr/>
          <a:lstStyle/>
          <a:p>
            <a:endParaRPr lang="en-IN"/>
          </a:p>
        </p:txBody>
      </p:sp>
      <p:sp>
        <p:nvSpPr>
          <p:cNvPr id="17" name="Text 13"/>
          <p:cNvSpPr/>
          <p:nvPr/>
        </p:nvSpPr>
        <p:spPr>
          <a:xfrm>
            <a:off x="6489383" y="4840843"/>
            <a:ext cx="135612" cy="309205"/>
          </a:xfrm>
          <a:prstGeom prst="rect">
            <a:avLst/>
          </a:prstGeom>
          <a:noFill/>
          <a:ln/>
        </p:spPr>
        <p:txBody>
          <a:bodyPr wrap="none" rtlCol="0" anchor="t"/>
          <a:lstStyle/>
          <a:p>
            <a:pPr marL="0" indent="0" algn="ctr">
              <a:lnSpc>
                <a:spcPts val="2435"/>
              </a:lnSpc>
              <a:buNone/>
            </a:pPr>
            <a:r>
              <a:rPr lang="en-US" sz="1948" dirty="0">
                <a:solidFill>
                  <a:srgbClr val="1F1E1E"/>
                </a:solidFill>
                <a:latin typeface="Red Hat Text" pitchFamily="34" charset="0"/>
                <a:ea typeface="Red Hat Text" pitchFamily="34" charset="-122"/>
                <a:cs typeface="Red Hat Text" pitchFamily="34" charset="-120"/>
              </a:rPr>
              <a:t>2</a:t>
            </a:r>
            <a:endParaRPr lang="en-US" sz="1948" dirty="0"/>
          </a:p>
        </p:txBody>
      </p:sp>
      <p:sp>
        <p:nvSpPr>
          <p:cNvPr id="18" name="Text 14"/>
          <p:cNvSpPr/>
          <p:nvPr/>
        </p:nvSpPr>
        <p:spPr>
          <a:xfrm>
            <a:off x="6907649" y="4866680"/>
            <a:ext cx="2061567" cy="257770"/>
          </a:xfrm>
          <a:prstGeom prst="rect">
            <a:avLst/>
          </a:prstGeom>
          <a:noFill/>
          <a:ln/>
        </p:spPr>
        <p:txBody>
          <a:bodyPr wrap="none" rtlCol="0" anchor="t"/>
          <a:lstStyle/>
          <a:p>
            <a:pPr marL="0" indent="0">
              <a:lnSpc>
                <a:spcPts val="2029"/>
              </a:lnSpc>
              <a:buNone/>
            </a:pPr>
            <a:r>
              <a:rPr lang="en-US" sz="1623" b="1" dirty="0">
                <a:solidFill>
                  <a:srgbClr val="1F1E1E"/>
                </a:solidFill>
                <a:latin typeface="Red Hat Text" pitchFamily="34" charset="0"/>
                <a:ea typeface="Red Hat Text" pitchFamily="34" charset="-122"/>
                <a:cs typeface="Red Hat Text" pitchFamily="34" charset="-120"/>
              </a:rPr>
              <a:t>Research Questions</a:t>
            </a:r>
            <a:endParaRPr lang="en-US" sz="1623" dirty="0"/>
          </a:p>
        </p:txBody>
      </p:sp>
      <p:sp>
        <p:nvSpPr>
          <p:cNvPr id="19" name="Text 15"/>
          <p:cNvSpPr/>
          <p:nvPr/>
        </p:nvSpPr>
        <p:spPr>
          <a:xfrm>
            <a:off x="7171492" y="5223391"/>
            <a:ext cx="6573560" cy="263843"/>
          </a:xfrm>
          <a:prstGeom prst="rect">
            <a:avLst/>
          </a:prstGeom>
          <a:noFill/>
          <a:ln/>
        </p:spPr>
        <p:txBody>
          <a:bodyPr wrap="none" rtlCol="0" anchor="t"/>
          <a:lstStyle/>
          <a:p>
            <a:pPr marL="342900" indent="-342900" algn="l">
              <a:lnSpc>
                <a:spcPts val="2078"/>
              </a:lnSpc>
              <a:buSzPct val="100000"/>
              <a:buFont typeface="+mj-lt"/>
              <a:buAutoNum type="arabicPeriod"/>
            </a:pPr>
            <a:r>
              <a:rPr lang="en-US" sz="1299" dirty="0">
                <a:solidFill>
                  <a:srgbClr val="3B3535"/>
                </a:solidFill>
                <a:latin typeface="Roboto" pitchFamily="34" charset="0"/>
                <a:ea typeface="Roboto" pitchFamily="34" charset="-122"/>
                <a:cs typeface="Roboto" pitchFamily="34" charset="-120"/>
              </a:rPr>
              <a:t>What factors influence hotel booking cancellations?</a:t>
            </a:r>
            <a:endParaRPr lang="en-US" sz="1299" dirty="0"/>
          </a:p>
        </p:txBody>
      </p:sp>
      <p:sp>
        <p:nvSpPr>
          <p:cNvPr id="20" name="Text 16"/>
          <p:cNvSpPr/>
          <p:nvPr/>
        </p:nvSpPr>
        <p:spPr>
          <a:xfrm>
            <a:off x="7171492" y="5553194"/>
            <a:ext cx="6573560" cy="263843"/>
          </a:xfrm>
          <a:prstGeom prst="rect">
            <a:avLst/>
          </a:prstGeom>
          <a:noFill/>
          <a:ln/>
        </p:spPr>
        <p:txBody>
          <a:bodyPr wrap="none" rtlCol="0" anchor="t"/>
          <a:lstStyle/>
          <a:p>
            <a:pPr marL="342900" indent="-342900" algn="l">
              <a:lnSpc>
                <a:spcPts val="2078"/>
              </a:lnSpc>
              <a:buSzPct val="100000"/>
              <a:buFont typeface="+mj-lt"/>
              <a:buAutoNum type="arabicPeriod" startAt="2"/>
            </a:pPr>
            <a:r>
              <a:rPr lang="en-US" sz="1299" dirty="0">
                <a:solidFill>
                  <a:srgbClr val="3B3535"/>
                </a:solidFill>
                <a:latin typeface="Roboto" pitchFamily="34" charset="0"/>
                <a:ea typeface="Roboto" pitchFamily="34" charset="-122"/>
                <a:cs typeface="Roboto" pitchFamily="34" charset="-120"/>
              </a:rPr>
              <a:t>How can we improve the cancellation process?</a:t>
            </a:r>
            <a:endParaRPr lang="en-US" sz="1299" dirty="0"/>
          </a:p>
        </p:txBody>
      </p:sp>
      <p:sp>
        <p:nvSpPr>
          <p:cNvPr id="21" name="Text 17"/>
          <p:cNvSpPr/>
          <p:nvPr/>
        </p:nvSpPr>
        <p:spPr>
          <a:xfrm>
            <a:off x="7171492" y="5882997"/>
            <a:ext cx="6573560" cy="263843"/>
          </a:xfrm>
          <a:prstGeom prst="rect">
            <a:avLst/>
          </a:prstGeom>
          <a:noFill/>
          <a:ln/>
        </p:spPr>
        <p:txBody>
          <a:bodyPr wrap="none" rtlCol="0" anchor="t"/>
          <a:lstStyle/>
          <a:p>
            <a:pPr marL="342900" indent="-342900" algn="l">
              <a:lnSpc>
                <a:spcPts val="2078"/>
              </a:lnSpc>
              <a:buSzPct val="100000"/>
              <a:buFont typeface="+mj-lt"/>
              <a:buAutoNum type="arabicPeriod" startAt="3"/>
            </a:pPr>
            <a:r>
              <a:rPr lang="en-US" sz="1299" dirty="0">
                <a:solidFill>
                  <a:srgbClr val="3B3535"/>
                </a:solidFill>
                <a:latin typeface="Roboto" pitchFamily="34" charset="0"/>
                <a:ea typeface="Roboto" pitchFamily="34" charset="-122"/>
                <a:cs typeface="Roboto" pitchFamily="34" charset="-120"/>
              </a:rPr>
              <a:t>How can hotels get assistance with pricing and promotions?</a:t>
            </a:r>
            <a:endParaRPr lang="en-US" sz="1299" dirty="0"/>
          </a:p>
        </p:txBody>
      </p:sp>
      <p:sp>
        <p:nvSpPr>
          <p:cNvPr id="22" name="Shape 18"/>
          <p:cNvSpPr/>
          <p:nvPr/>
        </p:nvSpPr>
        <p:spPr>
          <a:xfrm>
            <a:off x="6371749" y="6440567"/>
            <a:ext cx="370999" cy="370999"/>
          </a:xfrm>
          <a:prstGeom prst="roundRect">
            <a:avLst>
              <a:gd name="adj" fmla="val 26674"/>
            </a:avLst>
          </a:prstGeom>
          <a:solidFill>
            <a:srgbClr val="FFD6D6"/>
          </a:solidFill>
          <a:ln/>
        </p:spPr>
        <p:txBody>
          <a:bodyPr/>
          <a:lstStyle/>
          <a:p>
            <a:endParaRPr lang="en-IN"/>
          </a:p>
        </p:txBody>
      </p:sp>
      <p:sp>
        <p:nvSpPr>
          <p:cNvPr id="23" name="Text 19"/>
          <p:cNvSpPr/>
          <p:nvPr/>
        </p:nvSpPr>
        <p:spPr>
          <a:xfrm>
            <a:off x="6484739" y="6471404"/>
            <a:ext cx="145018" cy="309205"/>
          </a:xfrm>
          <a:prstGeom prst="rect">
            <a:avLst/>
          </a:prstGeom>
          <a:noFill/>
          <a:ln/>
        </p:spPr>
        <p:txBody>
          <a:bodyPr wrap="none" rtlCol="0" anchor="t"/>
          <a:lstStyle/>
          <a:p>
            <a:pPr marL="0" indent="0" algn="ctr">
              <a:lnSpc>
                <a:spcPts val="2435"/>
              </a:lnSpc>
              <a:buNone/>
            </a:pPr>
            <a:r>
              <a:rPr lang="en-US" sz="1948" dirty="0">
                <a:solidFill>
                  <a:srgbClr val="1F1E1E"/>
                </a:solidFill>
                <a:latin typeface="Red Hat Text" pitchFamily="34" charset="0"/>
                <a:ea typeface="Red Hat Text" pitchFamily="34" charset="-122"/>
                <a:cs typeface="Red Hat Text" pitchFamily="34" charset="-120"/>
              </a:rPr>
              <a:t>3</a:t>
            </a:r>
            <a:endParaRPr lang="en-US" sz="1948" dirty="0"/>
          </a:p>
        </p:txBody>
      </p:sp>
      <p:sp>
        <p:nvSpPr>
          <p:cNvPr id="24" name="Text 20"/>
          <p:cNvSpPr/>
          <p:nvPr/>
        </p:nvSpPr>
        <p:spPr>
          <a:xfrm>
            <a:off x="6907649" y="6497241"/>
            <a:ext cx="2061567" cy="257770"/>
          </a:xfrm>
          <a:prstGeom prst="rect">
            <a:avLst/>
          </a:prstGeom>
          <a:noFill/>
          <a:ln/>
        </p:spPr>
        <p:txBody>
          <a:bodyPr wrap="none" rtlCol="0" anchor="t"/>
          <a:lstStyle/>
          <a:p>
            <a:pPr marL="0" indent="0">
              <a:lnSpc>
                <a:spcPts val="2029"/>
              </a:lnSpc>
              <a:buNone/>
            </a:pPr>
            <a:r>
              <a:rPr lang="en-US" sz="1623" b="1" dirty="0">
                <a:solidFill>
                  <a:srgbClr val="1F1E1E"/>
                </a:solidFill>
                <a:latin typeface="Red Hat Text" pitchFamily="34" charset="0"/>
                <a:ea typeface="Red Hat Text" pitchFamily="34" charset="-122"/>
                <a:cs typeface="Red Hat Text" pitchFamily="34" charset="-120"/>
              </a:rPr>
              <a:t>Hypotheses</a:t>
            </a:r>
            <a:endParaRPr lang="en-US" sz="1623" dirty="0"/>
          </a:p>
        </p:txBody>
      </p:sp>
      <p:sp>
        <p:nvSpPr>
          <p:cNvPr id="25" name="Text 21"/>
          <p:cNvSpPr/>
          <p:nvPr/>
        </p:nvSpPr>
        <p:spPr>
          <a:xfrm>
            <a:off x="7171492" y="6853952"/>
            <a:ext cx="6573560" cy="263843"/>
          </a:xfrm>
          <a:prstGeom prst="rect">
            <a:avLst/>
          </a:prstGeom>
          <a:noFill/>
          <a:ln/>
        </p:spPr>
        <p:txBody>
          <a:bodyPr wrap="none" rtlCol="0" anchor="t"/>
          <a:lstStyle/>
          <a:p>
            <a:pPr marL="342900" indent="-342900" algn="l">
              <a:lnSpc>
                <a:spcPts val="2078"/>
              </a:lnSpc>
              <a:buSzPct val="100000"/>
              <a:buFont typeface="+mj-lt"/>
              <a:buAutoNum type="arabicPeriod"/>
            </a:pPr>
            <a:r>
              <a:rPr lang="en-US" sz="1299" dirty="0">
                <a:solidFill>
                  <a:srgbClr val="3B3535"/>
                </a:solidFill>
                <a:latin typeface="Roboto" pitchFamily="34" charset="0"/>
                <a:ea typeface="Roboto" pitchFamily="34" charset="-122"/>
                <a:cs typeface="Roboto" pitchFamily="34" charset="-120"/>
              </a:rPr>
              <a:t>More cancellations when prices are high</a:t>
            </a:r>
            <a:endParaRPr lang="en-US" sz="1299" dirty="0"/>
          </a:p>
        </p:txBody>
      </p:sp>
      <p:sp>
        <p:nvSpPr>
          <p:cNvPr id="26" name="Text 22"/>
          <p:cNvSpPr/>
          <p:nvPr/>
        </p:nvSpPr>
        <p:spPr>
          <a:xfrm>
            <a:off x="7171492" y="7183755"/>
            <a:ext cx="6573560" cy="263843"/>
          </a:xfrm>
          <a:prstGeom prst="rect">
            <a:avLst/>
          </a:prstGeom>
          <a:noFill/>
          <a:ln/>
        </p:spPr>
        <p:txBody>
          <a:bodyPr wrap="none" rtlCol="0" anchor="t"/>
          <a:lstStyle/>
          <a:p>
            <a:pPr marL="342900" indent="-342900" algn="l">
              <a:lnSpc>
                <a:spcPts val="2078"/>
              </a:lnSpc>
              <a:buSzPct val="100000"/>
              <a:buFont typeface="+mj-lt"/>
              <a:buAutoNum type="arabicPeriod" startAt="2"/>
            </a:pPr>
            <a:r>
              <a:rPr lang="en-US" sz="1299" dirty="0">
                <a:solidFill>
                  <a:srgbClr val="3B3535"/>
                </a:solidFill>
                <a:latin typeface="Roboto" pitchFamily="34" charset="0"/>
                <a:ea typeface="Roboto" pitchFamily="34" charset="-122"/>
                <a:cs typeface="Roboto" pitchFamily="34" charset="-120"/>
              </a:rPr>
              <a:t>Cancellations likely if long waitlist</a:t>
            </a:r>
            <a:endParaRPr lang="en-US" sz="1299" dirty="0"/>
          </a:p>
        </p:txBody>
      </p:sp>
      <p:sp>
        <p:nvSpPr>
          <p:cNvPr id="27" name="Text 23"/>
          <p:cNvSpPr/>
          <p:nvPr/>
        </p:nvSpPr>
        <p:spPr>
          <a:xfrm>
            <a:off x="7171492" y="7513558"/>
            <a:ext cx="6573560" cy="263843"/>
          </a:xfrm>
          <a:prstGeom prst="rect">
            <a:avLst/>
          </a:prstGeom>
          <a:noFill/>
          <a:ln/>
        </p:spPr>
        <p:txBody>
          <a:bodyPr wrap="none" rtlCol="0" anchor="t"/>
          <a:lstStyle/>
          <a:p>
            <a:pPr marL="342900" indent="-342900" algn="l">
              <a:lnSpc>
                <a:spcPts val="2078"/>
              </a:lnSpc>
              <a:buSzPct val="100000"/>
              <a:buFont typeface="+mj-lt"/>
              <a:buAutoNum type="arabicPeriod" startAt="3"/>
            </a:pPr>
            <a:r>
              <a:rPr lang="en-US" sz="1299" dirty="0">
                <a:solidFill>
                  <a:srgbClr val="3B3535"/>
                </a:solidFill>
                <a:latin typeface="Roboto" pitchFamily="34" charset="0"/>
                <a:ea typeface="Roboto" pitchFamily="34" charset="-122"/>
                <a:cs typeface="Roboto" pitchFamily="34" charset="-120"/>
              </a:rPr>
              <a:t>Most book through travel agents, not online</a:t>
            </a:r>
            <a:endParaRPr lang="en-US" sz="1299"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1497331"/>
          </a:xfrm>
          <a:prstGeom prst="rect">
            <a:avLst/>
          </a:prstGeom>
        </p:spPr>
      </p:pic>
      <p:sp>
        <p:nvSpPr>
          <p:cNvPr id="5" name="Text 1"/>
          <p:cNvSpPr/>
          <p:nvPr/>
        </p:nvSpPr>
        <p:spPr>
          <a:xfrm>
            <a:off x="3733919" y="1733907"/>
            <a:ext cx="3705463" cy="292537"/>
          </a:xfrm>
          <a:prstGeom prst="rect">
            <a:avLst/>
          </a:prstGeom>
          <a:noFill/>
          <a:ln/>
        </p:spPr>
        <p:txBody>
          <a:bodyPr wrap="none" rtlCol="0" anchor="t"/>
          <a:lstStyle/>
          <a:p>
            <a:pPr marL="0" indent="0">
              <a:lnSpc>
                <a:spcPts val="2304"/>
              </a:lnSpc>
              <a:buNone/>
            </a:pPr>
            <a:r>
              <a:rPr lang="en-US" sz="1843" b="1" dirty="0">
                <a:solidFill>
                  <a:srgbClr val="1F1E1E"/>
                </a:solidFill>
                <a:latin typeface="Red Hat Text" pitchFamily="34" charset="0"/>
                <a:ea typeface="Red Hat Text" pitchFamily="34" charset="-122"/>
                <a:cs typeface="Red Hat Text" pitchFamily="34" charset="-120"/>
              </a:rPr>
              <a:t>Data Analysis and Visualizations</a:t>
            </a:r>
            <a:endParaRPr lang="en-US" sz="1843" dirty="0"/>
          </a:p>
        </p:txBody>
      </p:sp>
      <p:sp>
        <p:nvSpPr>
          <p:cNvPr id="6" name="Text 2"/>
          <p:cNvSpPr/>
          <p:nvPr/>
        </p:nvSpPr>
        <p:spPr>
          <a:xfrm>
            <a:off x="3733919" y="2201942"/>
            <a:ext cx="6975396" cy="249555"/>
          </a:xfrm>
          <a:prstGeom prst="rect">
            <a:avLst/>
          </a:prstGeom>
          <a:noFill/>
          <a:ln/>
        </p:spPr>
        <p:txBody>
          <a:bodyPr wrap="none" rtlCol="0" anchor="t"/>
          <a:lstStyle/>
          <a:p>
            <a:pPr marL="0" indent="0">
              <a:lnSpc>
                <a:spcPts val="1966"/>
              </a:lnSpc>
              <a:buNone/>
            </a:pPr>
            <a:r>
              <a:rPr lang="en-US" sz="1229" b="1" dirty="0">
                <a:solidFill>
                  <a:srgbClr val="3B3535"/>
                </a:solidFill>
                <a:latin typeface="Roboto" pitchFamily="34" charset="0"/>
                <a:ea typeface="Roboto" pitchFamily="34" charset="-122"/>
                <a:cs typeface="Roboto" pitchFamily="34" charset="-120"/>
              </a:rPr>
              <a:t>Calculating the percentage of canceled and non-canceled bookings</a:t>
            </a:r>
            <a:endParaRPr lang="en-US" sz="1229" dirty="0"/>
          </a:p>
        </p:txBody>
      </p:sp>
      <p:sp>
        <p:nvSpPr>
          <p:cNvPr id="7" name="Text 3"/>
          <p:cNvSpPr/>
          <p:nvPr/>
        </p:nvSpPr>
        <p:spPr>
          <a:xfrm>
            <a:off x="3827502" y="3272433"/>
            <a:ext cx="6975396" cy="249555"/>
          </a:xfrm>
          <a:prstGeom prst="rect">
            <a:avLst/>
          </a:prstGeom>
          <a:noFill/>
          <a:ln/>
        </p:spPr>
        <p:txBody>
          <a:bodyPr wrap="none" rtlCol="0" anchor="t"/>
          <a:lstStyle/>
          <a:p>
            <a:pPr marL="0" indent="0">
              <a:lnSpc>
                <a:spcPts val="1966"/>
              </a:lnSpc>
              <a:buNone/>
            </a:pPr>
            <a:endParaRPr lang="en-US" sz="1229" dirty="0"/>
          </a:p>
        </p:txBody>
      </p:sp>
      <p:pic>
        <p:nvPicPr>
          <p:cNvPr id="8" name="Image 2" descr="preencoded.png"/>
          <p:cNvPicPr>
            <a:picLocks noChangeAspect="1"/>
          </p:cNvPicPr>
          <p:nvPr/>
        </p:nvPicPr>
        <p:blipFill>
          <a:blip r:embed="rId5"/>
          <a:stretch>
            <a:fillRect/>
          </a:stretch>
        </p:blipFill>
        <p:spPr>
          <a:xfrm>
            <a:off x="5271254" y="3052048"/>
            <a:ext cx="3900726" cy="2410778"/>
          </a:xfrm>
          <a:prstGeom prst="rect">
            <a:avLst/>
          </a:prstGeom>
        </p:spPr>
      </p:pic>
      <p:sp>
        <p:nvSpPr>
          <p:cNvPr id="9" name="Shape 4"/>
          <p:cNvSpPr/>
          <p:nvPr/>
        </p:nvSpPr>
        <p:spPr>
          <a:xfrm>
            <a:off x="3827502" y="6350079"/>
            <a:ext cx="155972" cy="155972"/>
          </a:xfrm>
          <a:prstGeom prst="roundRect">
            <a:avLst>
              <a:gd name="adj" fmla="val 60022"/>
            </a:avLst>
          </a:prstGeom>
          <a:noFill/>
          <a:ln w="15240">
            <a:solidFill>
              <a:srgbClr val="EB4747"/>
            </a:solidFill>
            <a:prstDash val="solid"/>
          </a:ln>
        </p:spPr>
        <p:txBody>
          <a:bodyPr/>
          <a:lstStyle/>
          <a:p>
            <a:endParaRPr lang="en-IN"/>
          </a:p>
        </p:txBody>
      </p:sp>
      <p:sp>
        <p:nvSpPr>
          <p:cNvPr id="10" name="Text 5"/>
          <p:cNvSpPr/>
          <p:nvPr/>
        </p:nvSpPr>
        <p:spPr>
          <a:xfrm>
            <a:off x="3983474" y="5657850"/>
            <a:ext cx="6725841" cy="1497330"/>
          </a:xfrm>
          <a:prstGeom prst="rect">
            <a:avLst/>
          </a:prstGeom>
          <a:noFill/>
          <a:ln/>
        </p:spPr>
        <p:txBody>
          <a:bodyPr wrap="square" rtlCol="0" anchor="t"/>
          <a:lstStyle/>
          <a:p>
            <a:pPr marL="0" indent="0" algn="l">
              <a:lnSpc>
                <a:spcPts val="1966"/>
              </a:lnSpc>
              <a:buNone/>
            </a:pPr>
            <a:r>
              <a:rPr lang="en-US" sz="1229" dirty="0">
                <a:solidFill>
                  <a:srgbClr val="3B3535"/>
                </a:solidFill>
                <a:latin typeface="Roboto" pitchFamily="34" charset="0"/>
                <a:ea typeface="Roboto" pitchFamily="34" charset="-122"/>
                <a:cs typeface="Roboto" pitchFamily="34" charset="-120"/>
              </a:rPr>
              <a:t>We calculated the percentage of both canceled and non-canceled bookings based on the provided data. Our analysis reveals that</a:t>
            </a:r>
            <a:r>
              <a:rPr lang="en-US" sz="1229" b="1" dirty="0">
                <a:solidFill>
                  <a:srgbClr val="3B3535"/>
                </a:solidFill>
                <a:latin typeface="Roboto" pitchFamily="34" charset="0"/>
                <a:ea typeface="Roboto" pitchFamily="34" charset="-122"/>
                <a:cs typeface="Roboto" pitchFamily="34" charset="-120"/>
              </a:rPr>
              <a:t> 62.87%</a:t>
            </a:r>
            <a:r>
              <a:rPr lang="en-US" sz="1229" dirty="0">
                <a:solidFill>
                  <a:srgbClr val="3B3535"/>
                </a:solidFill>
                <a:latin typeface="Roboto" pitchFamily="34" charset="0"/>
                <a:ea typeface="Roboto" pitchFamily="34" charset="-122"/>
                <a:cs typeface="Roboto" pitchFamily="34" charset="-120"/>
              </a:rPr>
              <a:t> of bookings remain </a:t>
            </a:r>
            <a:r>
              <a:rPr lang="en-US" sz="1229" b="1" dirty="0">
                <a:solidFill>
                  <a:srgbClr val="3B3535"/>
                </a:solidFill>
                <a:latin typeface="Roboto" pitchFamily="34" charset="0"/>
                <a:ea typeface="Roboto" pitchFamily="34" charset="-122"/>
                <a:cs typeface="Roboto" pitchFamily="34" charset="-120"/>
              </a:rPr>
              <a:t>non-canceled</a:t>
            </a:r>
            <a:r>
              <a:rPr lang="en-US" sz="1229" dirty="0">
                <a:solidFill>
                  <a:srgbClr val="3B3535"/>
                </a:solidFill>
                <a:latin typeface="Roboto" pitchFamily="34" charset="0"/>
                <a:ea typeface="Roboto" pitchFamily="34" charset="-122"/>
                <a:cs typeface="Roboto" pitchFamily="34" charset="-120"/>
              </a:rPr>
              <a:t>, while </a:t>
            </a:r>
            <a:r>
              <a:rPr lang="en-US" sz="1229" b="1" dirty="0">
                <a:solidFill>
                  <a:srgbClr val="3B3535"/>
                </a:solidFill>
                <a:latin typeface="Roboto" pitchFamily="34" charset="0"/>
                <a:ea typeface="Roboto" pitchFamily="34" charset="-122"/>
                <a:cs typeface="Roboto" pitchFamily="34" charset="-120"/>
              </a:rPr>
              <a:t>37.13%</a:t>
            </a:r>
            <a:r>
              <a:rPr lang="en-US" sz="1229" dirty="0">
                <a:solidFill>
                  <a:srgbClr val="3B3535"/>
                </a:solidFill>
                <a:latin typeface="Roboto" pitchFamily="34" charset="0"/>
                <a:ea typeface="Roboto" pitchFamily="34" charset="-122"/>
                <a:cs typeface="Roboto" pitchFamily="34" charset="-120"/>
              </a:rPr>
              <a:t> have been </a:t>
            </a:r>
            <a:r>
              <a:rPr lang="en-US" sz="1229" b="1" dirty="0">
                <a:solidFill>
                  <a:srgbClr val="3B3535"/>
                </a:solidFill>
                <a:latin typeface="Roboto" pitchFamily="34" charset="0"/>
                <a:ea typeface="Roboto" pitchFamily="34" charset="-122"/>
                <a:cs typeface="Roboto" pitchFamily="34" charset="-120"/>
              </a:rPr>
              <a:t>canceled</a:t>
            </a:r>
            <a:r>
              <a:rPr lang="en-US" sz="1229" dirty="0">
                <a:solidFill>
                  <a:srgbClr val="3B3535"/>
                </a:solidFill>
                <a:latin typeface="Roboto" pitchFamily="34" charset="0"/>
                <a:ea typeface="Roboto" pitchFamily="34" charset="-122"/>
                <a:cs typeface="Roboto" pitchFamily="34" charset="-120"/>
              </a:rPr>
              <a:t>. This indicates a substantial portion of reservations experiencing cancellation, highlighting the potential impact on hotel operations and revenue. Understanding these percentages allows for a deeper comprehension of booking trends and aids in strategic decision-making for hotel management.</a:t>
            </a:r>
            <a:endParaRPr lang="en-US" sz="1229"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91440" y="-590550"/>
            <a:ext cx="14630400" cy="8975765"/>
          </a:xfrm>
          <a:prstGeom prst="rect">
            <a:avLst/>
          </a:prstGeom>
          <a:solidFill>
            <a:srgbClr val="FFFAFA"/>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 y="-590550"/>
            <a:ext cx="14721840" cy="1510308"/>
          </a:xfrm>
          <a:prstGeom prst="rect">
            <a:avLst/>
          </a:prstGeom>
        </p:spPr>
      </p:pic>
      <p:sp>
        <p:nvSpPr>
          <p:cNvPr id="5" name="Text 1"/>
          <p:cNvSpPr/>
          <p:nvPr/>
        </p:nvSpPr>
        <p:spPr>
          <a:xfrm>
            <a:off x="2485906" y="1133594"/>
            <a:ext cx="5283398" cy="243007"/>
          </a:xfrm>
          <a:prstGeom prst="rect">
            <a:avLst/>
          </a:prstGeom>
          <a:noFill/>
          <a:ln/>
        </p:spPr>
        <p:txBody>
          <a:bodyPr wrap="none" rtlCol="0" anchor="t"/>
          <a:lstStyle/>
          <a:p>
            <a:pPr marL="0" indent="0">
              <a:lnSpc>
                <a:spcPts val="1914"/>
              </a:lnSpc>
              <a:buNone/>
            </a:pPr>
            <a:r>
              <a:rPr lang="en-US" sz="1531" b="1" dirty="0">
                <a:solidFill>
                  <a:srgbClr val="1F1E1E"/>
                </a:solidFill>
                <a:latin typeface="Red Hat Text" pitchFamily="34" charset="0"/>
                <a:ea typeface="Red Hat Text" pitchFamily="34" charset="-122"/>
                <a:cs typeface="Red Hat Text" pitchFamily="34" charset="-120"/>
              </a:rPr>
              <a:t>Visualize the Reservation status across different hotels</a:t>
            </a:r>
            <a:endParaRPr lang="en-US" sz="1531" dirty="0"/>
          </a:p>
        </p:txBody>
      </p:sp>
      <p:pic>
        <p:nvPicPr>
          <p:cNvPr id="6" name="Image 2" descr="preencoded.png"/>
          <p:cNvPicPr>
            <a:picLocks noChangeAspect="1"/>
          </p:cNvPicPr>
          <p:nvPr/>
        </p:nvPicPr>
        <p:blipFill>
          <a:blip r:embed="rId5"/>
          <a:stretch>
            <a:fillRect/>
          </a:stretch>
        </p:blipFill>
        <p:spPr>
          <a:xfrm>
            <a:off x="2485906" y="1551503"/>
            <a:ext cx="6953488" cy="3741301"/>
          </a:xfrm>
          <a:prstGeom prst="rect">
            <a:avLst/>
          </a:prstGeom>
        </p:spPr>
      </p:pic>
      <p:sp>
        <p:nvSpPr>
          <p:cNvPr id="7" name="Text 2"/>
          <p:cNvSpPr/>
          <p:nvPr/>
        </p:nvSpPr>
        <p:spPr>
          <a:xfrm>
            <a:off x="2485906" y="5467707"/>
            <a:ext cx="6953488" cy="497443"/>
          </a:xfrm>
          <a:prstGeom prst="rect">
            <a:avLst/>
          </a:prstGeom>
          <a:noFill/>
          <a:ln/>
        </p:spPr>
        <p:txBody>
          <a:bodyPr wrap="square" rtlCol="0" anchor="t"/>
          <a:lstStyle/>
          <a:p>
            <a:pPr marL="0" indent="0">
              <a:lnSpc>
                <a:spcPts val="1960"/>
              </a:lnSpc>
              <a:buNone/>
            </a:pPr>
            <a:r>
              <a:rPr lang="en-US" sz="1225" dirty="0">
                <a:solidFill>
                  <a:srgbClr val="3B3535"/>
                </a:solidFill>
                <a:latin typeface="Roboto" pitchFamily="34" charset="0"/>
                <a:ea typeface="Roboto" pitchFamily="34" charset="-122"/>
                <a:cs typeface="Roboto" pitchFamily="34" charset="-120"/>
              </a:rPr>
              <a:t>In comparison to city hotels, resort hotels have fewer bookings. It's possible that resort hotels are pricier than those in urban areas.</a:t>
            </a:r>
            <a:endParaRPr lang="en-US" sz="1225" dirty="0"/>
          </a:p>
        </p:txBody>
      </p:sp>
      <p:sp>
        <p:nvSpPr>
          <p:cNvPr id="8" name="Text 3"/>
          <p:cNvSpPr/>
          <p:nvPr/>
        </p:nvSpPr>
        <p:spPr>
          <a:xfrm>
            <a:off x="2485906" y="6140053"/>
            <a:ext cx="6953488" cy="497443"/>
          </a:xfrm>
          <a:prstGeom prst="rect">
            <a:avLst/>
          </a:prstGeom>
          <a:noFill/>
          <a:ln/>
        </p:spPr>
        <p:txBody>
          <a:bodyPr wrap="square" rtlCol="0" anchor="t"/>
          <a:lstStyle/>
          <a:p>
            <a:pPr marL="0" indent="0">
              <a:lnSpc>
                <a:spcPts val="1960"/>
              </a:lnSpc>
              <a:buNone/>
            </a:pPr>
            <a:r>
              <a:rPr lang="en-US" sz="1225" dirty="0">
                <a:solidFill>
                  <a:srgbClr val="3B3535"/>
                </a:solidFill>
                <a:latin typeface="Roboto" pitchFamily="34" charset="0"/>
                <a:ea typeface="Roboto" pitchFamily="34" charset="-122"/>
                <a:cs typeface="Roboto" pitchFamily="34" charset="-120"/>
              </a:rPr>
              <a:t>In </a:t>
            </a:r>
            <a:r>
              <a:rPr lang="en-US" sz="1225" b="1" dirty="0">
                <a:solidFill>
                  <a:srgbClr val="3B3535"/>
                </a:solidFill>
                <a:latin typeface="Roboto" pitchFamily="34" charset="0"/>
                <a:ea typeface="Roboto" pitchFamily="34" charset="-122"/>
                <a:cs typeface="Roboto" pitchFamily="34" charset="-120"/>
              </a:rPr>
              <a:t>resort hotels</a:t>
            </a:r>
            <a:r>
              <a:rPr lang="en-US" sz="1225" dirty="0">
                <a:solidFill>
                  <a:srgbClr val="3B3535"/>
                </a:solidFill>
                <a:latin typeface="Roboto" pitchFamily="34" charset="0"/>
                <a:ea typeface="Roboto" pitchFamily="34" charset="-122"/>
                <a:cs typeface="Roboto" pitchFamily="34" charset="-120"/>
              </a:rPr>
              <a:t>, most bookings, about </a:t>
            </a:r>
            <a:r>
              <a:rPr lang="en-US" sz="1225" b="1" dirty="0">
                <a:solidFill>
                  <a:srgbClr val="3B3535"/>
                </a:solidFill>
                <a:latin typeface="Roboto" pitchFamily="34" charset="0"/>
                <a:ea typeface="Roboto" pitchFamily="34" charset="-122"/>
                <a:cs typeface="Roboto" pitchFamily="34" charset="-120"/>
              </a:rPr>
              <a:t>72%</a:t>
            </a:r>
            <a:r>
              <a:rPr lang="en-US" sz="1225" dirty="0">
                <a:solidFill>
                  <a:srgbClr val="3B3535"/>
                </a:solidFill>
                <a:latin typeface="Roboto" pitchFamily="34" charset="0"/>
                <a:ea typeface="Roboto" pitchFamily="34" charset="-122"/>
                <a:cs typeface="Roboto" pitchFamily="34" charset="-120"/>
              </a:rPr>
              <a:t>, aren't canceled. However, around </a:t>
            </a:r>
            <a:r>
              <a:rPr lang="en-US" sz="1225" b="1" dirty="0">
                <a:solidFill>
                  <a:srgbClr val="3B3535"/>
                </a:solidFill>
                <a:latin typeface="Roboto" pitchFamily="34" charset="0"/>
                <a:ea typeface="Roboto" pitchFamily="34" charset="-122"/>
                <a:cs typeface="Roboto" pitchFamily="34" charset="-120"/>
              </a:rPr>
              <a:t>27.9%</a:t>
            </a:r>
            <a:r>
              <a:rPr lang="en-US" sz="1225" dirty="0">
                <a:solidFill>
                  <a:srgbClr val="3B3535"/>
                </a:solidFill>
                <a:latin typeface="Roboto" pitchFamily="34" charset="0"/>
                <a:ea typeface="Roboto" pitchFamily="34" charset="-122"/>
                <a:cs typeface="Roboto" pitchFamily="34" charset="-120"/>
              </a:rPr>
              <a:t> of reservations are getting canceled, which is still quite a sizable portion.</a:t>
            </a:r>
            <a:endParaRPr lang="en-US" sz="1225" dirty="0"/>
          </a:p>
        </p:txBody>
      </p:sp>
      <p:sp>
        <p:nvSpPr>
          <p:cNvPr id="9" name="Text 4"/>
          <p:cNvSpPr/>
          <p:nvPr/>
        </p:nvSpPr>
        <p:spPr>
          <a:xfrm>
            <a:off x="2485906" y="6812399"/>
            <a:ext cx="6953488" cy="497443"/>
          </a:xfrm>
          <a:prstGeom prst="rect">
            <a:avLst/>
          </a:prstGeom>
          <a:noFill/>
          <a:ln/>
        </p:spPr>
        <p:txBody>
          <a:bodyPr wrap="square" rtlCol="0" anchor="t"/>
          <a:lstStyle/>
          <a:p>
            <a:pPr marL="0" indent="0">
              <a:lnSpc>
                <a:spcPts val="1960"/>
              </a:lnSpc>
              <a:buNone/>
            </a:pPr>
            <a:r>
              <a:rPr lang="en-US" sz="1225" b="1" dirty="0">
                <a:solidFill>
                  <a:srgbClr val="3B3535"/>
                </a:solidFill>
                <a:latin typeface="Roboto" pitchFamily="34" charset="0"/>
                <a:ea typeface="Roboto" pitchFamily="34" charset="-122"/>
                <a:cs typeface="Roboto" pitchFamily="34" charset="-120"/>
              </a:rPr>
              <a:t>City hotels</a:t>
            </a:r>
            <a:r>
              <a:rPr lang="en-US" sz="1225" dirty="0">
                <a:solidFill>
                  <a:srgbClr val="3B3535"/>
                </a:solidFill>
                <a:latin typeface="Roboto" pitchFamily="34" charset="0"/>
                <a:ea typeface="Roboto" pitchFamily="34" charset="-122"/>
                <a:cs typeface="Roboto" pitchFamily="34" charset="-120"/>
              </a:rPr>
              <a:t> are facing a high cancellation rate, with </a:t>
            </a:r>
            <a:r>
              <a:rPr lang="en-US" sz="1225" b="1" dirty="0">
                <a:solidFill>
                  <a:srgbClr val="3B3535"/>
                </a:solidFill>
                <a:latin typeface="Roboto" pitchFamily="34" charset="0"/>
                <a:ea typeface="Roboto" pitchFamily="34" charset="-122"/>
                <a:cs typeface="Roboto" pitchFamily="34" charset="-120"/>
              </a:rPr>
              <a:t>41.7%</a:t>
            </a:r>
            <a:r>
              <a:rPr lang="en-US" sz="1225" dirty="0">
                <a:solidFill>
                  <a:srgbClr val="3B3535"/>
                </a:solidFill>
                <a:latin typeface="Roboto" pitchFamily="34" charset="0"/>
                <a:ea typeface="Roboto" pitchFamily="34" charset="-122"/>
                <a:cs typeface="Roboto" pitchFamily="34" charset="-120"/>
              </a:rPr>
              <a:t> of reservations getting canceled, while only </a:t>
            </a:r>
            <a:r>
              <a:rPr lang="en-US" sz="1225" b="1" dirty="0">
                <a:solidFill>
                  <a:srgbClr val="3B3535"/>
                </a:solidFill>
                <a:latin typeface="Roboto" pitchFamily="34" charset="0"/>
                <a:ea typeface="Roboto" pitchFamily="34" charset="-122"/>
                <a:cs typeface="Roboto" pitchFamily="34" charset="-120"/>
              </a:rPr>
              <a:t>58.2%</a:t>
            </a:r>
            <a:r>
              <a:rPr lang="en-US" sz="1225" dirty="0">
                <a:solidFill>
                  <a:srgbClr val="3B3535"/>
                </a:solidFill>
                <a:latin typeface="Roboto" pitchFamily="34" charset="0"/>
                <a:ea typeface="Roboto" pitchFamily="34" charset="-122"/>
                <a:cs typeface="Roboto" pitchFamily="34" charset="-120"/>
              </a:rPr>
              <a:t> are staying confirmed.</a:t>
            </a:r>
            <a:endParaRPr lang="en-US" sz="122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259920"/>
            <a:ext cx="14630400" cy="9513451"/>
          </a:xfrm>
          <a:prstGeom prst="rect">
            <a:avLst/>
          </a:prstGeom>
          <a:solidFill>
            <a:srgbClr val="FFFAFA"/>
          </a:solidFill>
          <a:ln/>
        </p:spPr>
        <p:txBody>
          <a:bodyPr/>
          <a:lstStyle/>
          <a:p>
            <a:endParaRPr lang="en-IN"/>
          </a:p>
        </p:txBody>
      </p:sp>
      <p:sp>
        <p:nvSpPr>
          <p:cNvPr id="5" name="Text 1"/>
          <p:cNvSpPr/>
          <p:nvPr/>
        </p:nvSpPr>
        <p:spPr>
          <a:xfrm>
            <a:off x="2962690" y="-348615"/>
            <a:ext cx="6202085" cy="243007"/>
          </a:xfrm>
          <a:prstGeom prst="rect">
            <a:avLst/>
          </a:prstGeom>
          <a:noFill/>
          <a:ln/>
        </p:spPr>
        <p:txBody>
          <a:bodyPr wrap="none" rtlCol="0" anchor="t"/>
          <a:lstStyle/>
          <a:p>
            <a:pPr marL="0" indent="0">
              <a:lnSpc>
                <a:spcPts val="1914"/>
              </a:lnSpc>
              <a:buNone/>
            </a:pPr>
            <a:r>
              <a:rPr lang="en-US" sz="1531" b="1" dirty="0">
                <a:solidFill>
                  <a:srgbClr val="1F1E1E"/>
                </a:solidFill>
                <a:latin typeface="Red Hat Text" pitchFamily="34" charset="0"/>
                <a:ea typeface="Red Hat Text" pitchFamily="34" charset="-122"/>
                <a:cs typeface="Red Hat Text" pitchFamily="34" charset="-120"/>
              </a:rPr>
              <a:t>Calculating the average daily rate for Resort Hotel and City Hotel</a:t>
            </a:r>
            <a:endParaRPr lang="en-US" sz="1531" dirty="0"/>
          </a:p>
        </p:txBody>
      </p:sp>
      <p:pic>
        <p:nvPicPr>
          <p:cNvPr id="6" name="Image 2" descr="preencoded.png"/>
          <p:cNvPicPr>
            <a:picLocks noChangeAspect="1"/>
          </p:cNvPicPr>
          <p:nvPr/>
        </p:nvPicPr>
        <p:blipFill>
          <a:blip r:embed="rId4"/>
          <a:stretch>
            <a:fillRect/>
          </a:stretch>
        </p:blipFill>
        <p:spPr>
          <a:xfrm>
            <a:off x="2962690" y="69294"/>
            <a:ext cx="6953488" cy="3074432"/>
          </a:xfrm>
          <a:prstGeom prst="rect">
            <a:avLst/>
          </a:prstGeom>
        </p:spPr>
      </p:pic>
      <p:sp>
        <p:nvSpPr>
          <p:cNvPr id="7" name="Text 2"/>
          <p:cNvSpPr/>
          <p:nvPr/>
        </p:nvSpPr>
        <p:spPr>
          <a:xfrm>
            <a:off x="3211412" y="3318629"/>
            <a:ext cx="6704767" cy="497443"/>
          </a:xfrm>
          <a:prstGeom prst="rect">
            <a:avLst/>
          </a:prstGeom>
          <a:noFill/>
          <a:ln/>
        </p:spPr>
        <p:txBody>
          <a:bodyPr wrap="square" rtlCol="0" anchor="t"/>
          <a:lstStyle/>
          <a:p>
            <a:pPr marL="342900" indent="-342900" algn="l">
              <a:lnSpc>
                <a:spcPts val="1960"/>
              </a:lnSpc>
              <a:buSzPct val="100000"/>
              <a:buChar char="•"/>
            </a:pPr>
            <a:r>
              <a:rPr lang="en-US" sz="1225" dirty="0">
                <a:solidFill>
                  <a:srgbClr val="3B3535"/>
                </a:solidFill>
                <a:latin typeface="Roboto" pitchFamily="34" charset="0"/>
                <a:ea typeface="Roboto" pitchFamily="34" charset="-122"/>
                <a:cs typeface="Roboto" pitchFamily="34" charset="-120"/>
              </a:rPr>
              <a:t>The slide shows a visualization comparing the average daily rate (ADR) between city hotels and resort hotels over time.</a:t>
            </a:r>
            <a:endParaRPr lang="en-US" sz="1225" dirty="0"/>
          </a:p>
        </p:txBody>
      </p:sp>
      <p:sp>
        <p:nvSpPr>
          <p:cNvPr id="8" name="Text 3"/>
          <p:cNvSpPr/>
          <p:nvPr/>
        </p:nvSpPr>
        <p:spPr>
          <a:xfrm>
            <a:off x="3211412" y="3878223"/>
            <a:ext cx="6704767" cy="497443"/>
          </a:xfrm>
          <a:prstGeom prst="rect">
            <a:avLst/>
          </a:prstGeom>
          <a:noFill/>
          <a:ln/>
        </p:spPr>
        <p:txBody>
          <a:bodyPr wrap="square" rtlCol="0" anchor="t"/>
          <a:lstStyle/>
          <a:p>
            <a:pPr marL="342900" indent="-342900" algn="l">
              <a:lnSpc>
                <a:spcPts val="1960"/>
              </a:lnSpc>
              <a:buSzPct val="100000"/>
              <a:buChar char="•"/>
            </a:pPr>
            <a:r>
              <a:rPr lang="en-US" sz="1225" dirty="0">
                <a:solidFill>
                  <a:srgbClr val="3B3535"/>
                </a:solidFill>
                <a:latin typeface="Roboto" pitchFamily="34" charset="0"/>
                <a:ea typeface="Roboto" pitchFamily="34" charset="-122"/>
                <a:cs typeface="Roboto" pitchFamily="34" charset="-120"/>
              </a:rPr>
              <a:t>The orange line represents the ADR for city hotels, while the blue line represents the ADR for resort hotels.</a:t>
            </a:r>
            <a:endParaRPr lang="en-US" sz="1225" dirty="0"/>
          </a:p>
        </p:txBody>
      </p:sp>
      <p:sp>
        <p:nvSpPr>
          <p:cNvPr id="9" name="Text 4"/>
          <p:cNvSpPr/>
          <p:nvPr/>
        </p:nvSpPr>
        <p:spPr>
          <a:xfrm>
            <a:off x="3211412" y="4437817"/>
            <a:ext cx="6704767" cy="497443"/>
          </a:xfrm>
          <a:prstGeom prst="rect">
            <a:avLst/>
          </a:prstGeom>
          <a:noFill/>
          <a:ln/>
        </p:spPr>
        <p:txBody>
          <a:bodyPr wrap="square" rtlCol="0" anchor="t"/>
          <a:lstStyle/>
          <a:p>
            <a:pPr marL="342900" indent="-342900" algn="l">
              <a:lnSpc>
                <a:spcPts val="1960"/>
              </a:lnSpc>
              <a:buSzPct val="100000"/>
              <a:buChar char="•"/>
            </a:pPr>
            <a:r>
              <a:rPr lang="en-US" sz="1225" dirty="0">
                <a:solidFill>
                  <a:srgbClr val="3B3535"/>
                </a:solidFill>
                <a:latin typeface="Roboto" pitchFamily="34" charset="0"/>
                <a:ea typeface="Roboto" pitchFamily="34" charset="-122"/>
                <a:cs typeface="Roboto" pitchFamily="34" charset="-120"/>
              </a:rPr>
              <a:t>We can see that the lines intersect at various points, indicating that the price comparison between the two hotel types fluctuates over time.</a:t>
            </a:r>
            <a:endParaRPr lang="en-US" sz="1225" dirty="0"/>
          </a:p>
        </p:txBody>
      </p:sp>
      <p:sp>
        <p:nvSpPr>
          <p:cNvPr id="10" name="Text 5"/>
          <p:cNvSpPr/>
          <p:nvPr/>
        </p:nvSpPr>
        <p:spPr>
          <a:xfrm>
            <a:off x="3211412" y="4997410"/>
            <a:ext cx="6704767" cy="497443"/>
          </a:xfrm>
          <a:prstGeom prst="rect">
            <a:avLst/>
          </a:prstGeom>
          <a:noFill/>
          <a:ln/>
        </p:spPr>
        <p:txBody>
          <a:bodyPr wrap="square" rtlCol="0" anchor="t"/>
          <a:lstStyle/>
          <a:p>
            <a:pPr marL="342900" indent="-342900" algn="l">
              <a:lnSpc>
                <a:spcPts val="1960"/>
              </a:lnSpc>
              <a:buSzPct val="100000"/>
              <a:buChar char="•"/>
            </a:pPr>
            <a:r>
              <a:rPr lang="en-US" sz="1225" dirty="0">
                <a:solidFill>
                  <a:srgbClr val="3B3535"/>
                </a:solidFill>
                <a:latin typeface="Roboto" pitchFamily="34" charset="0"/>
                <a:ea typeface="Roboto" pitchFamily="34" charset="-122"/>
                <a:cs typeface="Roboto" pitchFamily="34" charset="-120"/>
              </a:rPr>
              <a:t>Generally, city hotel prices tend to be lower than resort hotel prices, except during busy periods like holidays and weekends when demand increases and prices rise.</a:t>
            </a:r>
            <a:endParaRPr lang="en-US" sz="1225" dirty="0"/>
          </a:p>
        </p:txBody>
      </p:sp>
      <p:sp>
        <p:nvSpPr>
          <p:cNvPr id="11" name="Text 6"/>
          <p:cNvSpPr/>
          <p:nvPr/>
        </p:nvSpPr>
        <p:spPr>
          <a:xfrm>
            <a:off x="3211412" y="5782687"/>
            <a:ext cx="6704767" cy="497443"/>
          </a:xfrm>
          <a:prstGeom prst="rect">
            <a:avLst/>
          </a:prstGeom>
          <a:noFill/>
          <a:ln/>
        </p:spPr>
        <p:txBody>
          <a:bodyPr wrap="square" rtlCol="0" anchor="t"/>
          <a:lstStyle/>
          <a:p>
            <a:pPr marL="342900" indent="-342900" algn="l">
              <a:lnSpc>
                <a:spcPts val="1960"/>
              </a:lnSpc>
              <a:buSzPct val="100000"/>
              <a:buChar char="•"/>
            </a:pPr>
            <a:r>
              <a:rPr lang="en-US" sz="1225" dirty="0">
                <a:solidFill>
                  <a:srgbClr val="3B3535"/>
                </a:solidFill>
                <a:latin typeface="Roboto" pitchFamily="34" charset="0"/>
                <a:ea typeface="Roboto" pitchFamily="34" charset="-122"/>
                <a:cs typeface="Roboto" pitchFamily="34" charset="-120"/>
              </a:rPr>
              <a:t>This supports our hypothesis that city hotel ADR is typically lower than resort hotel ADR, with some exceptions during peak travel times.</a:t>
            </a:r>
            <a:endParaRPr lang="en-US" sz="1225" dirty="0"/>
          </a:p>
        </p:txBody>
      </p:sp>
      <p:sp>
        <p:nvSpPr>
          <p:cNvPr id="12" name="Text 7"/>
          <p:cNvSpPr/>
          <p:nvPr/>
        </p:nvSpPr>
        <p:spPr>
          <a:xfrm>
            <a:off x="4087178" y="8837057"/>
            <a:ext cx="6704767" cy="248722"/>
          </a:xfrm>
          <a:prstGeom prst="rect">
            <a:avLst/>
          </a:prstGeom>
          <a:noFill/>
          <a:ln/>
        </p:spPr>
        <p:txBody>
          <a:bodyPr wrap="none" rtlCol="0" anchor="t"/>
          <a:lstStyle/>
          <a:p>
            <a:pPr marL="342900" indent="-342900" algn="l">
              <a:lnSpc>
                <a:spcPts val="1960"/>
              </a:lnSpc>
              <a:buSzPct val="100000"/>
              <a:buChar char="•"/>
            </a:pPr>
            <a:r>
              <a:rPr lang="en-US" sz="1225" dirty="0">
                <a:solidFill>
                  <a:srgbClr val="3B3535"/>
                </a:solidFill>
                <a:latin typeface="Roboto" pitchFamily="34" charset="0"/>
                <a:ea typeface="Roboto" pitchFamily="34" charset="-122"/>
                <a:cs typeface="Roboto" pitchFamily="34" charset="-120"/>
              </a:rPr>
              <a:t>The visualization provides a clear, data-driven way to illustrate this trend and support our analysis.</a:t>
            </a:r>
            <a:endParaRPr lang="en-US" sz="1225" dirty="0"/>
          </a:p>
        </p:txBody>
      </p:sp>
      <p:pic>
        <p:nvPicPr>
          <p:cNvPr id="13" name="Image 1" descr="preencoded.png">
            <a:extLst>
              <a:ext uri="{FF2B5EF4-FFF2-40B4-BE49-F238E27FC236}">
                <a16:creationId xmlns:a16="http://schemas.microsoft.com/office/drawing/2014/main" id="{CAB8212B-841C-4227-8C4A-7A26C4A2FF06}"/>
              </a:ext>
            </a:extLst>
          </p:cNvPr>
          <p:cNvPicPr>
            <a:picLocks noChangeAspect="1"/>
          </p:cNvPicPr>
          <p:nvPr/>
        </p:nvPicPr>
        <p:blipFill>
          <a:blip r:embed="rId5"/>
          <a:stretch>
            <a:fillRect/>
          </a:stretch>
        </p:blipFill>
        <p:spPr>
          <a:xfrm>
            <a:off x="0" y="-1296294"/>
            <a:ext cx="14630400" cy="78206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408623"/>
            <a:ext cx="14630400" cy="9347359"/>
          </a:xfrm>
          <a:prstGeom prst="rect">
            <a:avLst/>
          </a:prstGeom>
          <a:solidFill>
            <a:srgbClr val="FFFAFA"/>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19466" y="-396955"/>
            <a:ext cx="14630400" cy="958930"/>
          </a:xfrm>
          <a:prstGeom prst="rect">
            <a:avLst/>
          </a:prstGeom>
        </p:spPr>
      </p:pic>
      <p:sp>
        <p:nvSpPr>
          <p:cNvPr id="5" name="Text 1"/>
          <p:cNvSpPr/>
          <p:nvPr/>
        </p:nvSpPr>
        <p:spPr>
          <a:xfrm>
            <a:off x="3484839" y="766048"/>
            <a:ext cx="4449723" cy="243007"/>
          </a:xfrm>
          <a:prstGeom prst="rect">
            <a:avLst/>
          </a:prstGeom>
          <a:noFill/>
          <a:ln/>
        </p:spPr>
        <p:txBody>
          <a:bodyPr wrap="none" rtlCol="0" anchor="t"/>
          <a:lstStyle/>
          <a:p>
            <a:pPr marL="0" indent="0">
              <a:lnSpc>
                <a:spcPts val="1914"/>
              </a:lnSpc>
              <a:buNone/>
            </a:pPr>
            <a:r>
              <a:rPr lang="en-US" sz="1531" b="1" dirty="0">
                <a:solidFill>
                  <a:srgbClr val="1F1E1E"/>
                </a:solidFill>
                <a:latin typeface="Red Hat Text" pitchFamily="34" charset="0"/>
                <a:ea typeface="Red Hat Text" pitchFamily="34" charset="-122"/>
                <a:cs typeface="Red Hat Text" pitchFamily="34" charset="-120"/>
              </a:rPr>
              <a:t>Determining the Reservation status per month</a:t>
            </a:r>
            <a:endParaRPr lang="en-US" sz="1531" dirty="0"/>
          </a:p>
        </p:txBody>
      </p:sp>
      <p:pic>
        <p:nvPicPr>
          <p:cNvPr id="6" name="Image 2" descr="preencoded.png"/>
          <p:cNvPicPr>
            <a:picLocks noChangeAspect="1"/>
          </p:cNvPicPr>
          <p:nvPr/>
        </p:nvPicPr>
        <p:blipFill>
          <a:blip r:embed="rId5"/>
          <a:stretch>
            <a:fillRect/>
          </a:stretch>
        </p:blipFill>
        <p:spPr>
          <a:xfrm>
            <a:off x="3484839" y="1183957"/>
            <a:ext cx="6848594" cy="3660589"/>
          </a:xfrm>
          <a:prstGeom prst="rect">
            <a:avLst/>
          </a:prstGeom>
        </p:spPr>
      </p:pic>
      <p:sp>
        <p:nvSpPr>
          <p:cNvPr id="7" name="Text 2"/>
          <p:cNvSpPr/>
          <p:nvPr/>
        </p:nvSpPr>
        <p:spPr>
          <a:xfrm>
            <a:off x="3733561" y="5075515"/>
            <a:ext cx="6704767" cy="248722"/>
          </a:xfrm>
          <a:prstGeom prst="rect">
            <a:avLst/>
          </a:prstGeom>
          <a:noFill/>
          <a:ln/>
        </p:spPr>
        <p:txBody>
          <a:bodyPr wrap="none" rtlCol="0" anchor="t"/>
          <a:lstStyle/>
          <a:p>
            <a:pPr marL="342900" indent="-342900" algn="l">
              <a:lnSpc>
                <a:spcPts val="1960"/>
              </a:lnSpc>
              <a:buSzPct val="100000"/>
              <a:buChar char="•"/>
            </a:pPr>
            <a:r>
              <a:rPr lang="en-US" sz="1225" dirty="0">
                <a:solidFill>
                  <a:srgbClr val="3B3535"/>
                </a:solidFill>
                <a:latin typeface="Roboto" pitchFamily="34" charset="0"/>
                <a:ea typeface="Roboto" pitchFamily="34" charset="-122"/>
                <a:cs typeface="Roboto" pitchFamily="34" charset="-120"/>
              </a:rPr>
              <a:t>January saw the highest rate of cancellations, while August had the lowest cancellation rate.</a:t>
            </a:r>
            <a:endParaRPr lang="en-US" sz="1225" dirty="0"/>
          </a:p>
        </p:txBody>
      </p:sp>
      <p:sp>
        <p:nvSpPr>
          <p:cNvPr id="8" name="Text 3"/>
          <p:cNvSpPr/>
          <p:nvPr/>
        </p:nvSpPr>
        <p:spPr>
          <a:xfrm>
            <a:off x="3733561" y="5386387"/>
            <a:ext cx="6704767" cy="248722"/>
          </a:xfrm>
          <a:prstGeom prst="rect">
            <a:avLst/>
          </a:prstGeom>
          <a:noFill/>
          <a:ln/>
        </p:spPr>
        <p:txBody>
          <a:bodyPr wrap="none" rtlCol="0" anchor="t"/>
          <a:lstStyle/>
          <a:p>
            <a:pPr marL="342900" indent="-342900" algn="l">
              <a:lnSpc>
                <a:spcPts val="1960"/>
              </a:lnSpc>
              <a:buSzPct val="100000"/>
              <a:buChar char="•"/>
            </a:pPr>
            <a:r>
              <a:rPr lang="en-US" sz="1225" dirty="0">
                <a:solidFill>
                  <a:srgbClr val="3B3535"/>
                </a:solidFill>
                <a:latin typeface="Roboto" pitchFamily="34" charset="0"/>
                <a:ea typeface="Roboto" pitchFamily="34" charset="-122"/>
                <a:cs typeface="Roboto" pitchFamily="34" charset="-120"/>
              </a:rPr>
              <a:t>August had the most reservations, while December and January had the fewest.</a:t>
            </a:r>
            <a:endParaRPr lang="en-US" sz="1225" dirty="0"/>
          </a:p>
        </p:txBody>
      </p:sp>
      <p:sp>
        <p:nvSpPr>
          <p:cNvPr id="9" name="Text 4"/>
          <p:cNvSpPr/>
          <p:nvPr/>
        </p:nvSpPr>
        <p:spPr>
          <a:xfrm>
            <a:off x="3733561" y="5697260"/>
            <a:ext cx="6704767" cy="497443"/>
          </a:xfrm>
          <a:prstGeom prst="rect">
            <a:avLst/>
          </a:prstGeom>
          <a:noFill/>
          <a:ln/>
        </p:spPr>
        <p:txBody>
          <a:bodyPr wrap="square" rtlCol="0" anchor="t"/>
          <a:lstStyle/>
          <a:p>
            <a:pPr marL="342900" indent="-342900" algn="l">
              <a:lnSpc>
                <a:spcPts val="1960"/>
              </a:lnSpc>
              <a:buSzPct val="100000"/>
              <a:buChar char="•"/>
            </a:pPr>
            <a:r>
              <a:rPr lang="en-US" sz="1225" dirty="0">
                <a:solidFill>
                  <a:srgbClr val="3B3535"/>
                </a:solidFill>
                <a:latin typeface="Roboto" pitchFamily="34" charset="0"/>
                <a:ea typeface="Roboto" pitchFamily="34" charset="-122"/>
                <a:cs typeface="Roboto" pitchFamily="34" charset="-120"/>
              </a:rPr>
              <a:t>These trends in reservation status and cancellations are important to understand seasonal patterns in demand.</a:t>
            </a:r>
            <a:endParaRPr lang="en-US" sz="1225" dirty="0"/>
          </a:p>
        </p:txBody>
      </p:sp>
      <p:sp>
        <p:nvSpPr>
          <p:cNvPr id="10" name="Text 5"/>
          <p:cNvSpPr/>
          <p:nvPr/>
        </p:nvSpPr>
        <p:spPr>
          <a:xfrm>
            <a:off x="3733561" y="6256853"/>
            <a:ext cx="6704767" cy="497443"/>
          </a:xfrm>
          <a:prstGeom prst="rect">
            <a:avLst/>
          </a:prstGeom>
          <a:noFill/>
          <a:ln/>
        </p:spPr>
        <p:txBody>
          <a:bodyPr wrap="square" rtlCol="0" anchor="t"/>
          <a:lstStyle/>
          <a:p>
            <a:pPr marL="342900" indent="-342900" algn="l">
              <a:lnSpc>
                <a:spcPts val="1960"/>
              </a:lnSpc>
              <a:buSzPct val="100000"/>
              <a:buChar char="•"/>
            </a:pPr>
            <a:r>
              <a:rPr lang="en-US" sz="1225" dirty="0">
                <a:solidFill>
                  <a:srgbClr val="3B3535"/>
                </a:solidFill>
                <a:latin typeface="Roboto" pitchFamily="34" charset="0"/>
                <a:ea typeface="Roboto" pitchFamily="34" charset="-122"/>
                <a:cs typeface="Roboto" pitchFamily="34" charset="-120"/>
              </a:rPr>
              <a:t>Knowing when peak and low seasons occur can help us optimize staffing, inventory, and other operational decisions.</a:t>
            </a:r>
            <a:endParaRPr lang="en-US" sz="1225" dirty="0"/>
          </a:p>
        </p:txBody>
      </p:sp>
      <p:sp>
        <p:nvSpPr>
          <p:cNvPr id="11" name="Text 6"/>
          <p:cNvSpPr/>
          <p:nvPr/>
        </p:nvSpPr>
        <p:spPr>
          <a:xfrm>
            <a:off x="3801428" y="6902529"/>
            <a:ext cx="6704767" cy="497443"/>
          </a:xfrm>
          <a:prstGeom prst="rect">
            <a:avLst/>
          </a:prstGeom>
          <a:noFill/>
          <a:ln/>
        </p:spPr>
        <p:txBody>
          <a:bodyPr wrap="square" rtlCol="0" anchor="t"/>
          <a:lstStyle/>
          <a:p>
            <a:pPr marL="342900" indent="-342900" algn="l">
              <a:lnSpc>
                <a:spcPts val="1960"/>
              </a:lnSpc>
              <a:buSzPct val="100000"/>
              <a:buChar char="•"/>
            </a:pPr>
            <a:r>
              <a:rPr lang="en-US" sz="1225" dirty="0">
                <a:solidFill>
                  <a:srgbClr val="3B3535"/>
                </a:solidFill>
                <a:latin typeface="Roboto" pitchFamily="34" charset="0"/>
                <a:ea typeface="Roboto" pitchFamily="34" charset="-122"/>
                <a:cs typeface="Roboto" pitchFamily="34" charset="-120"/>
              </a:rPr>
              <a:t>Analyzing these monthly fluctuations will allow us to better prepare for and respond to changes in reservation volume.</a:t>
            </a:r>
            <a:endParaRPr lang="en-US" sz="122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590598"/>
          </a:xfrm>
          <a:prstGeom prst="rect">
            <a:avLst/>
          </a:prstGeom>
          <a:solidFill>
            <a:srgbClr val="FFFAFA"/>
          </a:solidFill>
          <a:ln/>
        </p:spPr>
        <p:txBody>
          <a:bodyPr/>
          <a:lstStyle/>
          <a:p>
            <a:endParaRPr lang="en-IN"/>
          </a:p>
        </p:txBody>
      </p:sp>
      <p:sp>
        <p:nvSpPr>
          <p:cNvPr id="4" name="Text 1"/>
          <p:cNvSpPr/>
          <p:nvPr/>
        </p:nvSpPr>
        <p:spPr>
          <a:xfrm>
            <a:off x="3838456" y="427673"/>
            <a:ext cx="6953488" cy="486013"/>
          </a:xfrm>
          <a:prstGeom prst="rect">
            <a:avLst/>
          </a:prstGeom>
          <a:noFill/>
          <a:ln/>
        </p:spPr>
        <p:txBody>
          <a:bodyPr wrap="square" rtlCol="0" anchor="t"/>
          <a:lstStyle/>
          <a:p>
            <a:pPr marL="0" indent="0">
              <a:lnSpc>
                <a:spcPts val="1914"/>
              </a:lnSpc>
              <a:buNone/>
            </a:pPr>
            <a:r>
              <a:rPr lang="en-US" sz="1531" b="1" dirty="0">
                <a:solidFill>
                  <a:srgbClr val="1F1E1E"/>
                </a:solidFill>
                <a:latin typeface="Red Hat Text" pitchFamily="34" charset="0"/>
                <a:ea typeface="Red Hat Text" pitchFamily="34" charset="-122"/>
                <a:cs typeface="Red Hat Text" pitchFamily="34" charset="-120"/>
              </a:rPr>
              <a:t>Calculated the average daily rate per month to assess price fluctuations in relation to cancellations</a:t>
            </a:r>
            <a:endParaRPr lang="en-US" sz="1531" dirty="0"/>
          </a:p>
        </p:txBody>
      </p:sp>
      <p:pic>
        <p:nvPicPr>
          <p:cNvPr id="5" name="Image 1" descr="preencoded.png"/>
          <p:cNvPicPr>
            <a:picLocks noChangeAspect="1"/>
          </p:cNvPicPr>
          <p:nvPr/>
        </p:nvPicPr>
        <p:blipFill>
          <a:blip r:embed="rId4"/>
          <a:stretch>
            <a:fillRect/>
          </a:stretch>
        </p:blipFill>
        <p:spPr>
          <a:xfrm>
            <a:off x="3838456" y="1224677"/>
            <a:ext cx="6953488" cy="3385423"/>
          </a:xfrm>
          <a:prstGeom prst="rect">
            <a:avLst/>
          </a:prstGeom>
        </p:spPr>
      </p:pic>
      <p:sp>
        <p:nvSpPr>
          <p:cNvPr id="6" name="Text 2"/>
          <p:cNvSpPr/>
          <p:nvPr/>
        </p:nvSpPr>
        <p:spPr>
          <a:xfrm>
            <a:off x="3838456" y="4732497"/>
            <a:ext cx="6953488" cy="497443"/>
          </a:xfrm>
          <a:prstGeom prst="rect">
            <a:avLst/>
          </a:prstGeom>
          <a:noFill/>
          <a:ln/>
        </p:spPr>
        <p:txBody>
          <a:bodyPr wrap="square" rtlCol="0" anchor="t"/>
          <a:lstStyle/>
          <a:p>
            <a:pPr marL="0" indent="0">
              <a:lnSpc>
                <a:spcPts val="1960"/>
              </a:lnSpc>
              <a:buNone/>
            </a:pPr>
            <a:r>
              <a:rPr lang="en-US" sz="1225" dirty="0">
                <a:solidFill>
                  <a:srgbClr val="3B3535"/>
                </a:solidFill>
                <a:latin typeface="Roboto" pitchFamily="34" charset="0"/>
                <a:ea typeface="Roboto" pitchFamily="34" charset="-122"/>
                <a:cs typeface="Roboto" pitchFamily="34" charset="-120"/>
              </a:rPr>
              <a:t>The data analysis revealed that January had the highest cancellation rate and highest average daily rate, while August had the lowest cancellation rate and lower prices.</a:t>
            </a:r>
            <a:endParaRPr lang="en-US" sz="1225" dirty="0"/>
          </a:p>
        </p:txBody>
      </p:sp>
      <p:sp>
        <p:nvSpPr>
          <p:cNvPr id="7" name="Text 3"/>
          <p:cNvSpPr/>
          <p:nvPr/>
        </p:nvSpPr>
        <p:spPr>
          <a:xfrm>
            <a:off x="3838456" y="5404843"/>
            <a:ext cx="6953488" cy="248722"/>
          </a:xfrm>
          <a:prstGeom prst="rect">
            <a:avLst/>
          </a:prstGeom>
          <a:noFill/>
          <a:ln/>
        </p:spPr>
        <p:txBody>
          <a:bodyPr wrap="none" rtlCol="0" anchor="t"/>
          <a:lstStyle/>
          <a:p>
            <a:pPr marL="0" indent="0">
              <a:lnSpc>
                <a:spcPts val="1960"/>
              </a:lnSpc>
              <a:buNone/>
            </a:pPr>
            <a:r>
              <a:rPr lang="en-US" sz="1225" dirty="0">
                <a:solidFill>
                  <a:srgbClr val="3B3535"/>
                </a:solidFill>
                <a:latin typeface="Roboto" pitchFamily="34" charset="0"/>
                <a:ea typeface="Roboto" pitchFamily="34" charset="-122"/>
                <a:cs typeface="Roboto" pitchFamily="34" charset="-120"/>
              </a:rPr>
              <a:t>• August was the busiest month for bookings, while December and January were slower periods.</a:t>
            </a:r>
            <a:endParaRPr lang="en-US" sz="1225" dirty="0"/>
          </a:p>
        </p:txBody>
      </p:sp>
      <p:sp>
        <p:nvSpPr>
          <p:cNvPr id="8" name="Text 4"/>
          <p:cNvSpPr/>
          <p:nvPr/>
        </p:nvSpPr>
        <p:spPr>
          <a:xfrm>
            <a:off x="3838456" y="5828467"/>
            <a:ext cx="6953488" cy="497443"/>
          </a:xfrm>
          <a:prstGeom prst="rect">
            <a:avLst/>
          </a:prstGeom>
          <a:noFill/>
          <a:ln/>
        </p:spPr>
        <p:txBody>
          <a:bodyPr wrap="square" rtlCol="0" anchor="t"/>
          <a:lstStyle/>
          <a:p>
            <a:pPr marL="0" indent="0">
              <a:lnSpc>
                <a:spcPts val="1960"/>
              </a:lnSpc>
              <a:buNone/>
            </a:pPr>
            <a:r>
              <a:rPr lang="en-US" sz="1225" dirty="0">
                <a:solidFill>
                  <a:srgbClr val="3B3535"/>
                </a:solidFill>
                <a:latin typeface="Roboto" pitchFamily="34" charset="0"/>
                <a:ea typeface="Roboto" pitchFamily="34" charset="-122"/>
                <a:cs typeface="Roboto" pitchFamily="34" charset="-120"/>
              </a:rPr>
              <a:t>• There appears to be a clear relationship between cancellation rates and pricing - higher prices tend to coincide with increased cancellations, while lower prices correspond to decreased cancellation rates.</a:t>
            </a:r>
            <a:endParaRPr lang="en-US" sz="1225" dirty="0"/>
          </a:p>
        </p:txBody>
      </p:sp>
      <p:sp>
        <p:nvSpPr>
          <p:cNvPr id="9" name="Text 5"/>
          <p:cNvSpPr/>
          <p:nvPr/>
        </p:nvSpPr>
        <p:spPr>
          <a:xfrm>
            <a:off x="3838456" y="6500813"/>
            <a:ext cx="6953488" cy="497443"/>
          </a:xfrm>
          <a:prstGeom prst="rect">
            <a:avLst/>
          </a:prstGeom>
          <a:noFill/>
          <a:ln/>
        </p:spPr>
        <p:txBody>
          <a:bodyPr wrap="square" rtlCol="0" anchor="t"/>
          <a:lstStyle/>
          <a:p>
            <a:pPr marL="0" indent="0">
              <a:lnSpc>
                <a:spcPts val="1960"/>
              </a:lnSpc>
              <a:buNone/>
            </a:pPr>
            <a:r>
              <a:rPr lang="en-US" sz="1225" dirty="0">
                <a:solidFill>
                  <a:srgbClr val="3B3535"/>
                </a:solidFill>
                <a:latin typeface="Roboto" pitchFamily="34" charset="0"/>
                <a:ea typeface="Roboto" pitchFamily="34" charset="-122"/>
                <a:cs typeface="Roboto" pitchFamily="34" charset="-120"/>
              </a:rPr>
              <a:t>• This finding highlights the importance of pricing strategies in effectively managing reservation cancellations.</a:t>
            </a:r>
            <a:endParaRPr lang="en-US" sz="1225" dirty="0"/>
          </a:p>
        </p:txBody>
      </p:sp>
      <p:sp>
        <p:nvSpPr>
          <p:cNvPr id="10" name="Text 6"/>
          <p:cNvSpPr/>
          <p:nvPr/>
        </p:nvSpPr>
        <p:spPr>
          <a:xfrm>
            <a:off x="3838456" y="7173159"/>
            <a:ext cx="6953488" cy="497443"/>
          </a:xfrm>
          <a:prstGeom prst="rect">
            <a:avLst/>
          </a:prstGeom>
          <a:noFill/>
          <a:ln/>
        </p:spPr>
        <p:txBody>
          <a:bodyPr wrap="square" rtlCol="0" anchor="t"/>
          <a:lstStyle/>
          <a:p>
            <a:pPr marL="0" indent="0">
              <a:lnSpc>
                <a:spcPts val="1960"/>
              </a:lnSpc>
              <a:buNone/>
            </a:pPr>
            <a:r>
              <a:rPr lang="en-US" sz="1225" dirty="0">
                <a:solidFill>
                  <a:srgbClr val="3B3535"/>
                </a:solidFill>
                <a:latin typeface="Roboto" pitchFamily="34" charset="0"/>
                <a:ea typeface="Roboto" pitchFamily="34" charset="-122"/>
                <a:cs typeface="Roboto" pitchFamily="34" charset="-120"/>
              </a:rPr>
              <a:t>• The insights from this analysis can inform pricing decisions to balance occupancy, revenue, and cancellation rates.</a:t>
            </a:r>
            <a:endParaRPr lang="en-US" sz="1225"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369266"/>
          </a:xfrm>
          <a:prstGeom prst="rect">
            <a:avLst/>
          </a:prstGeom>
          <a:solidFill>
            <a:srgbClr val="FFFAFA"/>
          </a:solidFill>
          <a:ln/>
        </p:spPr>
        <p:txBody>
          <a:bodyPr/>
          <a:lstStyle/>
          <a:p>
            <a:endParaRPr lang="en-IN"/>
          </a:p>
        </p:txBody>
      </p:sp>
      <p:sp>
        <p:nvSpPr>
          <p:cNvPr id="4" name="Text 1"/>
          <p:cNvSpPr/>
          <p:nvPr/>
        </p:nvSpPr>
        <p:spPr>
          <a:xfrm>
            <a:off x="3838456" y="427673"/>
            <a:ext cx="6316742" cy="243007"/>
          </a:xfrm>
          <a:prstGeom prst="rect">
            <a:avLst/>
          </a:prstGeom>
          <a:noFill/>
          <a:ln/>
        </p:spPr>
        <p:txBody>
          <a:bodyPr wrap="none" rtlCol="0" anchor="t"/>
          <a:lstStyle/>
          <a:p>
            <a:pPr marL="0" indent="0">
              <a:lnSpc>
                <a:spcPts val="1914"/>
              </a:lnSpc>
              <a:buNone/>
            </a:pPr>
            <a:r>
              <a:rPr lang="en-US" sz="1531" b="1" dirty="0">
                <a:solidFill>
                  <a:srgbClr val="1F1E1E"/>
                </a:solidFill>
                <a:latin typeface="Red Hat Text" pitchFamily="34" charset="0"/>
                <a:ea typeface="Red Hat Text" pitchFamily="34" charset="-122"/>
                <a:cs typeface="Red Hat Text" pitchFamily="34" charset="-120"/>
              </a:rPr>
              <a:t>Determining the cancellation percentage across various countries.</a:t>
            </a:r>
            <a:endParaRPr lang="en-US" sz="1531" dirty="0"/>
          </a:p>
        </p:txBody>
      </p:sp>
      <p:pic>
        <p:nvPicPr>
          <p:cNvPr id="5" name="Image 1" descr="preencoded.png"/>
          <p:cNvPicPr>
            <a:picLocks noChangeAspect="1"/>
          </p:cNvPicPr>
          <p:nvPr/>
        </p:nvPicPr>
        <p:blipFill>
          <a:blip r:embed="rId4"/>
          <a:stretch>
            <a:fillRect/>
          </a:stretch>
        </p:blipFill>
        <p:spPr>
          <a:xfrm>
            <a:off x="3838456" y="981670"/>
            <a:ext cx="6038969" cy="3677126"/>
          </a:xfrm>
          <a:prstGeom prst="rect">
            <a:avLst/>
          </a:prstGeom>
        </p:spPr>
      </p:pic>
      <p:sp>
        <p:nvSpPr>
          <p:cNvPr id="6" name="Text 2"/>
          <p:cNvSpPr/>
          <p:nvPr/>
        </p:nvSpPr>
        <p:spPr>
          <a:xfrm>
            <a:off x="3838455" y="4833699"/>
            <a:ext cx="9715619" cy="497443"/>
          </a:xfrm>
          <a:prstGeom prst="rect">
            <a:avLst/>
          </a:prstGeom>
          <a:noFill/>
          <a:ln/>
        </p:spPr>
        <p:txBody>
          <a:bodyPr wrap="square" rtlCol="0" anchor="t"/>
          <a:lstStyle/>
          <a:p>
            <a:pPr marL="0" indent="0">
              <a:lnSpc>
                <a:spcPts val="1960"/>
              </a:lnSpc>
              <a:buNone/>
            </a:pPr>
            <a:r>
              <a:rPr lang="en-US" sz="1225" dirty="0">
                <a:solidFill>
                  <a:srgbClr val="3B3535"/>
                </a:solidFill>
                <a:latin typeface="Roboto" pitchFamily="34" charset="0"/>
                <a:ea typeface="Roboto" pitchFamily="34" charset="-122"/>
                <a:cs typeface="Roboto" pitchFamily="34" charset="-120"/>
              </a:rPr>
              <a:t> Portugal has the highest cancellation rate at 70.07%, significantly higher than the second highest rate of 6.25% in the United Kingdom.</a:t>
            </a:r>
            <a:endParaRPr lang="en-US" sz="1225" dirty="0"/>
          </a:p>
        </p:txBody>
      </p:sp>
      <p:sp>
        <p:nvSpPr>
          <p:cNvPr id="7" name="Text 3"/>
          <p:cNvSpPr/>
          <p:nvPr/>
        </p:nvSpPr>
        <p:spPr>
          <a:xfrm>
            <a:off x="3838455" y="5160942"/>
            <a:ext cx="9429869" cy="746165"/>
          </a:xfrm>
          <a:prstGeom prst="rect">
            <a:avLst/>
          </a:prstGeom>
          <a:noFill/>
          <a:ln/>
        </p:spPr>
        <p:txBody>
          <a:bodyPr wrap="square" rtlCol="0" anchor="t"/>
          <a:lstStyle/>
          <a:p>
            <a:pPr marL="0" indent="0">
              <a:lnSpc>
                <a:spcPts val="1960"/>
              </a:lnSpc>
              <a:buNone/>
            </a:pPr>
            <a:r>
              <a:rPr lang="en-US" sz="1225" dirty="0">
                <a:solidFill>
                  <a:srgbClr val="3B3535"/>
                </a:solidFill>
                <a:latin typeface="Roboto" pitchFamily="34" charset="0"/>
                <a:ea typeface="Roboto" pitchFamily="34" charset="-122"/>
                <a:cs typeface="Roboto" pitchFamily="34" charset="-120"/>
              </a:rPr>
              <a:t>• This stark difference suggests Portugal should consider enhancing its facilities, adjusting pricing strategies, offering more discounts, and running promotional campaigns to reduce the high cancellation rate.</a:t>
            </a:r>
            <a:endParaRPr lang="en-US" sz="1225" dirty="0"/>
          </a:p>
        </p:txBody>
      </p:sp>
      <p:sp>
        <p:nvSpPr>
          <p:cNvPr id="8" name="Text 4"/>
          <p:cNvSpPr/>
          <p:nvPr/>
        </p:nvSpPr>
        <p:spPr>
          <a:xfrm>
            <a:off x="3838456" y="5783431"/>
            <a:ext cx="9715618" cy="497443"/>
          </a:xfrm>
          <a:prstGeom prst="rect">
            <a:avLst/>
          </a:prstGeom>
          <a:noFill/>
          <a:ln/>
        </p:spPr>
        <p:txBody>
          <a:bodyPr wrap="square" rtlCol="0" anchor="t"/>
          <a:lstStyle/>
          <a:p>
            <a:pPr marL="0" indent="0">
              <a:lnSpc>
                <a:spcPts val="1960"/>
              </a:lnSpc>
              <a:buNone/>
            </a:pPr>
            <a:r>
              <a:rPr lang="en-US" sz="1225" dirty="0">
                <a:solidFill>
                  <a:srgbClr val="3B3535"/>
                </a:solidFill>
                <a:latin typeface="Roboto" pitchFamily="34" charset="0"/>
                <a:ea typeface="Roboto" pitchFamily="34" charset="-122"/>
                <a:cs typeface="Roboto" pitchFamily="34" charset="-120"/>
              </a:rPr>
              <a:t>• Improving the customer experience through upgraded amenities and better services can make stays more appealing, thereby reducing cancellations.</a:t>
            </a:r>
            <a:endParaRPr lang="en-US" sz="1225" dirty="0"/>
          </a:p>
        </p:txBody>
      </p:sp>
      <p:sp>
        <p:nvSpPr>
          <p:cNvPr id="9" name="Text 5"/>
          <p:cNvSpPr/>
          <p:nvPr/>
        </p:nvSpPr>
        <p:spPr>
          <a:xfrm>
            <a:off x="3838455" y="6484441"/>
            <a:ext cx="9982319" cy="497443"/>
          </a:xfrm>
          <a:prstGeom prst="rect">
            <a:avLst/>
          </a:prstGeom>
          <a:noFill/>
          <a:ln/>
        </p:spPr>
        <p:txBody>
          <a:bodyPr wrap="square" rtlCol="0" anchor="t"/>
          <a:lstStyle/>
          <a:p>
            <a:pPr marL="0" indent="0">
              <a:lnSpc>
                <a:spcPts val="1960"/>
              </a:lnSpc>
              <a:buNone/>
            </a:pPr>
            <a:r>
              <a:rPr lang="en-US" sz="1225" dirty="0">
                <a:solidFill>
                  <a:srgbClr val="3B3535"/>
                </a:solidFill>
                <a:latin typeface="Roboto" pitchFamily="34" charset="0"/>
                <a:ea typeface="Roboto" pitchFamily="34" charset="-122"/>
                <a:cs typeface="Roboto" pitchFamily="34" charset="-120"/>
              </a:rPr>
              <a:t>• Revisiting pricing models to be more competitive and attractive, coupled with targeted discounts and special offers, can incentivize more bookings and minimize cancellations.</a:t>
            </a:r>
            <a:endParaRPr lang="en-US" sz="1225" dirty="0"/>
          </a:p>
        </p:txBody>
      </p:sp>
      <p:sp>
        <p:nvSpPr>
          <p:cNvPr id="10" name="Text 6"/>
          <p:cNvSpPr/>
          <p:nvPr/>
        </p:nvSpPr>
        <p:spPr>
          <a:xfrm>
            <a:off x="3838455" y="7108298"/>
            <a:ext cx="9544170" cy="497443"/>
          </a:xfrm>
          <a:prstGeom prst="rect">
            <a:avLst/>
          </a:prstGeom>
          <a:noFill/>
          <a:ln/>
        </p:spPr>
        <p:txBody>
          <a:bodyPr wrap="square" rtlCol="0" anchor="t"/>
          <a:lstStyle/>
          <a:p>
            <a:pPr marL="0" indent="0">
              <a:lnSpc>
                <a:spcPts val="1960"/>
              </a:lnSpc>
              <a:buNone/>
            </a:pPr>
            <a:r>
              <a:rPr lang="en-US" sz="1225" dirty="0">
                <a:solidFill>
                  <a:srgbClr val="3B3535"/>
                </a:solidFill>
                <a:latin typeface="Roboto" pitchFamily="34" charset="0"/>
                <a:ea typeface="Roboto" pitchFamily="34" charset="-122"/>
                <a:cs typeface="Roboto" pitchFamily="34" charset="-120"/>
              </a:rPr>
              <a:t>• Effective marketing campaigns can further bolster these efforts by attracting a more committed customer base.</a:t>
            </a:r>
            <a:endParaRPr lang="en-US" sz="1225" dirty="0"/>
          </a:p>
        </p:txBody>
      </p:sp>
      <p:sp>
        <p:nvSpPr>
          <p:cNvPr id="11" name="Text 7"/>
          <p:cNvSpPr/>
          <p:nvPr/>
        </p:nvSpPr>
        <p:spPr>
          <a:xfrm>
            <a:off x="3762256" y="7532594"/>
            <a:ext cx="10058518" cy="497443"/>
          </a:xfrm>
          <a:prstGeom prst="rect">
            <a:avLst/>
          </a:prstGeom>
          <a:noFill/>
          <a:ln/>
        </p:spPr>
        <p:txBody>
          <a:bodyPr wrap="square" rtlCol="0" anchor="t"/>
          <a:lstStyle/>
          <a:p>
            <a:pPr marL="0" indent="0">
              <a:lnSpc>
                <a:spcPts val="1960"/>
              </a:lnSpc>
              <a:buNone/>
            </a:pPr>
            <a:r>
              <a:rPr lang="en-US" sz="1225" dirty="0">
                <a:solidFill>
                  <a:srgbClr val="3B3535"/>
                </a:solidFill>
                <a:latin typeface="Roboto" pitchFamily="34" charset="0"/>
                <a:ea typeface="Roboto" pitchFamily="34" charset="-122"/>
                <a:cs typeface="Roboto" pitchFamily="34" charset="-120"/>
              </a:rPr>
              <a:t>• By addressing these areas, Portugal can work towards aligning its cancellation rates more closely with other countries, stabilizing and potentially increasing its reservation rates.</a:t>
            </a:r>
            <a:endParaRPr lang="en-US" sz="1225"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9525"/>
            <a:ext cx="14630400" cy="8229600"/>
          </a:xfrm>
          <a:prstGeom prst="rect">
            <a:avLst/>
          </a:prstGeom>
          <a:solidFill>
            <a:srgbClr val="FFFAFA"/>
          </a:solidFill>
          <a:ln/>
        </p:spPr>
        <p:txBody>
          <a:bodyPr/>
          <a:lstStyle/>
          <a:p>
            <a:endParaRPr lang="en-IN"/>
          </a:p>
        </p:txBody>
      </p:sp>
      <p:sp>
        <p:nvSpPr>
          <p:cNvPr id="4" name="Text 1"/>
          <p:cNvSpPr/>
          <p:nvPr/>
        </p:nvSpPr>
        <p:spPr>
          <a:xfrm>
            <a:off x="940713" y="257294"/>
            <a:ext cx="3162776" cy="285750"/>
          </a:xfrm>
          <a:prstGeom prst="rect">
            <a:avLst/>
          </a:prstGeom>
          <a:noFill/>
          <a:ln/>
        </p:spPr>
        <p:txBody>
          <a:bodyPr wrap="none" rtlCol="0" anchor="t"/>
          <a:lstStyle/>
          <a:p>
            <a:pPr marL="0" indent="0">
              <a:lnSpc>
                <a:spcPts val="2250"/>
              </a:lnSpc>
              <a:buNone/>
            </a:pPr>
            <a:r>
              <a:rPr lang="en-US" sz="1800" b="1" dirty="0">
                <a:solidFill>
                  <a:srgbClr val="1F1E1E"/>
                </a:solidFill>
                <a:latin typeface="Red Hat Text" pitchFamily="34" charset="0"/>
                <a:ea typeface="Red Hat Text" pitchFamily="34" charset="-122"/>
                <a:cs typeface="Red Hat Text" pitchFamily="34" charset="-120"/>
              </a:rPr>
              <a:t>Analyzing Market Segments</a:t>
            </a:r>
            <a:endParaRPr lang="en-US" sz="1800" dirty="0"/>
          </a:p>
        </p:txBody>
      </p:sp>
      <p:pic>
        <p:nvPicPr>
          <p:cNvPr id="5" name="Image 1" descr="preencoded.png"/>
          <p:cNvPicPr>
            <a:picLocks noChangeAspect="1"/>
          </p:cNvPicPr>
          <p:nvPr/>
        </p:nvPicPr>
        <p:blipFill>
          <a:blip r:embed="rId4"/>
          <a:stretch>
            <a:fillRect/>
          </a:stretch>
        </p:blipFill>
        <p:spPr>
          <a:xfrm>
            <a:off x="940713" y="908804"/>
            <a:ext cx="2160508" cy="1611749"/>
          </a:xfrm>
          <a:prstGeom prst="rect">
            <a:avLst/>
          </a:prstGeom>
        </p:spPr>
      </p:pic>
      <p:sp>
        <p:nvSpPr>
          <p:cNvPr id="6" name="Text 2"/>
          <p:cNvSpPr/>
          <p:nvPr/>
        </p:nvSpPr>
        <p:spPr>
          <a:xfrm>
            <a:off x="1233249" y="2726293"/>
            <a:ext cx="7884438" cy="585073"/>
          </a:xfrm>
          <a:prstGeom prst="rect">
            <a:avLst/>
          </a:prstGeom>
          <a:noFill/>
          <a:ln/>
        </p:spPr>
        <p:txBody>
          <a:bodyPr wrap="square" rtlCol="0" anchor="t"/>
          <a:lstStyle/>
          <a:p>
            <a:pPr marL="342900" indent="-342900" algn="l">
              <a:lnSpc>
                <a:spcPts val="2304"/>
              </a:lnSpc>
              <a:buSzPct val="100000"/>
              <a:buChar char="•"/>
            </a:pPr>
            <a:r>
              <a:rPr lang="en-US" sz="1440" dirty="0">
                <a:solidFill>
                  <a:srgbClr val="3B3535"/>
                </a:solidFill>
                <a:latin typeface="Roboto" pitchFamily="34" charset="0"/>
                <a:ea typeface="Roboto" pitchFamily="34" charset="-122"/>
                <a:cs typeface="Roboto" pitchFamily="34" charset="-120"/>
              </a:rPr>
              <a:t>Online TA is the largest segment with 56402 bookings. This suggests a strong presence and effectiveness of online travel agencies in driving reservations.</a:t>
            </a:r>
            <a:endParaRPr lang="en-US" sz="1440" dirty="0"/>
          </a:p>
        </p:txBody>
      </p:sp>
      <p:sp>
        <p:nvSpPr>
          <p:cNvPr id="7" name="Text 3"/>
          <p:cNvSpPr/>
          <p:nvPr/>
        </p:nvSpPr>
        <p:spPr>
          <a:xfrm>
            <a:off x="1233249" y="3384471"/>
            <a:ext cx="7884438" cy="585073"/>
          </a:xfrm>
          <a:prstGeom prst="rect">
            <a:avLst/>
          </a:prstGeom>
          <a:noFill/>
          <a:ln/>
        </p:spPr>
        <p:txBody>
          <a:bodyPr wrap="square" rtlCol="0" anchor="t"/>
          <a:lstStyle/>
          <a:p>
            <a:pPr marL="342900" indent="-342900" algn="l">
              <a:lnSpc>
                <a:spcPts val="2304"/>
              </a:lnSpc>
              <a:buSzPct val="100000"/>
              <a:buChar char="•"/>
            </a:pPr>
            <a:r>
              <a:rPr lang="en-US" sz="1440" dirty="0">
                <a:solidFill>
                  <a:srgbClr val="3B3535"/>
                </a:solidFill>
                <a:latin typeface="Roboto" pitchFamily="34" charset="0"/>
                <a:ea typeface="Roboto" pitchFamily="34" charset="-122"/>
                <a:cs typeface="Roboto" pitchFamily="34" charset="-120"/>
              </a:rPr>
              <a:t>Offline TA/TO is the second largest segment with 24159 bookings. This suggests a robust influence and effectiveness of traditional travel agencies and tour operators in driving reservations.</a:t>
            </a:r>
            <a:endParaRPr lang="en-US" sz="1440" dirty="0"/>
          </a:p>
        </p:txBody>
      </p:sp>
      <p:sp>
        <p:nvSpPr>
          <p:cNvPr id="8" name="Text 4"/>
          <p:cNvSpPr/>
          <p:nvPr/>
        </p:nvSpPr>
        <p:spPr>
          <a:xfrm>
            <a:off x="1233249" y="4042648"/>
            <a:ext cx="7884438" cy="292537"/>
          </a:xfrm>
          <a:prstGeom prst="rect">
            <a:avLst/>
          </a:prstGeom>
          <a:noFill/>
          <a:ln/>
        </p:spPr>
        <p:txBody>
          <a:bodyPr wrap="none" rtlCol="0" anchor="t"/>
          <a:lstStyle/>
          <a:p>
            <a:pPr marL="342900" indent="-342900" algn="l">
              <a:lnSpc>
                <a:spcPts val="2304"/>
              </a:lnSpc>
              <a:buSzPct val="100000"/>
              <a:buChar char="•"/>
            </a:pPr>
            <a:endParaRPr lang="en-US" sz="1440" dirty="0">
              <a:solidFill>
                <a:srgbClr val="3B3535"/>
              </a:solidFill>
              <a:latin typeface="Roboto" pitchFamily="34" charset="0"/>
              <a:ea typeface="Roboto" pitchFamily="34" charset="-122"/>
              <a:cs typeface="Roboto" pitchFamily="34" charset="-120"/>
            </a:endParaRPr>
          </a:p>
          <a:p>
            <a:pPr marL="342900" indent="-342900" algn="l">
              <a:lnSpc>
                <a:spcPts val="2304"/>
              </a:lnSpc>
              <a:buSzPct val="100000"/>
              <a:buChar char="•"/>
            </a:pPr>
            <a:r>
              <a:rPr lang="en-US" sz="1440" dirty="0">
                <a:solidFill>
                  <a:srgbClr val="3B3535"/>
                </a:solidFill>
                <a:latin typeface="Roboto" pitchFamily="34" charset="0"/>
                <a:ea typeface="Roboto" pitchFamily="34" charset="-122"/>
                <a:cs typeface="Roboto" pitchFamily="34" charset="-120"/>
              </a:rPr>
              <a:t>The data shows the continued importance of both online and offline channels in the travel industry.</a:t>
            </a:r>
            <a:endParaRPr lang="en-US" sz="1440" dirty="0"/>
          </a:p>
        </p:txBody>
      </p:sp>
      <p:sp>
        <p:nvSpPr>
          <p:cNvPr id="9" name="Text 5"/>
          <p:cNvSpPr/>
          <p:nvPr/>
        </p:nvSpPr>
        <p:spPr>
          <a:xfrm>
            <a:off x="987623" y="4480679"/>
            <a:ext cx="4853226" cy="285750"/>
          </a:xfrm>
          <a:prstGeom prst="rect">
            <a:avLst/>
          </a:prstGeom>
          <a:noFill/>
          <a:ln/>
        </p:spPr>
        <p:txBody>
          <a:bodyPr wrap="none" rtlCol="0" anchor="t"/>
          <a:lstStyle/>
          <a:p>
            <a:pPr marL="0" indent="0">
              <a:lnSpc>
                <a:spcPts val="2250"/>
              </a:lnSpc>
              <a:buNone/>
            </a:pPr>
            <a:endParaRPr lang="en-US" sz="1800" b="1" dirty="0">
              <a:solidFill>
                <a:srgbClr val="1F1E1E"/>
              </a:solidFill>
              <a:latin typeface="Red Hat Text" pitchFamily="34" charset="0"/>
              <a:ea typeface="Red Hat Text" pitchFamily="34" charset="-122"/>
              <a:cs typeface="Red Hat Text" pitchFamily="34" charset="-120"/>
            </a:endParaRPr>
          </a:p>
          <a:p>
            <a:pPr marL="0" indent="0">
              <a:lnSpc>
                <a:spcPts val="2250"/>
              </a:lnSpc>
              <a:buNone/>
            </a:pPr>
            <a:r>
              <a:rPr lang="en-US" sz="1800" b="1" dirty="0">
                <a:solidFill>
                  <a:srgbClr val="1F1E1E"/>
                </a:solidFill>
                <a:latin typeface="Red Hat Text" pitchFamily="34" charset="0"/>
                <a:ea typeface="Red Hat Text" pitchFamily="34" charset="-122"/>
                <a:cs typeface="Red Hat Text" pitchFamily="34" charset="-120"/>
              </a:rPr>
              <a:t>Analyzing Market Segments Proportionally</a:t>
            </a:r>
            <a:endParaRPr lang="en-US" sz="1800" dirty="0"/>
          </a:p>
        </p:txBody>
      </p:sp>
      <p:pic>
        <p:nvPicPr>
          <p:cNvPr id="10" name="Image 2" descr="preencoded.png"/>
          <p:cNvPicPr>
            <a:picLocks noChangeAspect="1"/>
          </p:cNvPicPr>
          <p:nvPr/>
        </p:nvPicPr>
        <p:blipFill>
          <a:blip r:embed="rId5"/>
          <a:stretch>
            <a:fillRect/>
          </a:stretch>
        </p:blipFill>
        <p:spPr>
          <a:xfrm>
            <a:off x="987623" y="5391865"/>
            <a:ext cx="2549247" cy="1520309"/>
          </a:xfrm>
          <a:prstGeom prst="rect">
            <a:avLst/>
          </a:prstGeom>
        </p:spPr>
      </p:pic>
      <p:sp>
        <p:nvSpPr>
          <p:cNvPr id="11" name="Text 6"/>
          <p:cNvSpPr/>
          <p:nvPr/>
        </p:nvSpPr>
        <p:spPr>
          <a:xfrm>
            <a:off x="576024" y="7141369"/>
            <a:ext cx="7884438" cy="585073"/>
          </a:xfrm>
          <a:prstGeom prst="rect">
            <a:avLst/>
          </a:prstGeom>
          <a:noFill/>
          <a:ln/>
        </p:spPr>
        <p:txBody>
          <a:bodyPr wrap="square" rtlCol="0" anchor="t"/>
          <a:lstStyle/>
          <a:p>
            <a:pPr marL="342900" indent="-342900" algn="l">
              <a:lnSpc>
                <a:spcPts val="2304"/>
              </a:lnSpc>
              <a:buSzPct val="100000"/>
              <a:buChar char="•"/>
            </a:pPr>
            <a:r>
              <a:rPr lang="en-US" sz="1440" dirty="0">
                <a:solidFill>
                  <a:srgbClr val="3B3535"/>
                </a:solidFill>
                <a:latin typeface="Roboto" pitchFamily="34" charset="0"/>
                <a:ea typeface="Roboto" pitchFamily="34" charset="-122"/>
                <a:cs typeface="Roboto" pitchFamily="34" charset="-120"/>
              </a:rPr>
              <a:t>Online TA constitutes 47.4% of the bookings, showing a strong reliance on online travel agencies for reservations.</a:t>
            </a:r>
            <a:endParaRPr lang="en-US" sz="144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TotalTime>
  <Words>2661</Words>
  <Application>Microsoft Office PowerPoint</Application>
  <PresentationFormat>Custom</PresentationFormat>
  <Paragraphs>162</Paragraphs>
  <Slides>18</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Red Hat Text</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sandeep kumar</cp:lastModifiedBy>
  <cp:revision>3</cp:revision>
  <dcterms:created xsi:type="dcterms:W3CDTF">2024-05-22T15:11:42Z</dcterms:created>
  <dcterms:modified xsi:type="dcterms:W3CDTF">2024-05-25T12:55:00Z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2024-05-22T15:18:42Z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4a61f488-5cbe-4141-a810-14a23f38a512</vt:lpwstr>
  </property>
  <property fmtid="{D5CDD505-2E9C-101B-9397-08002B2CF9AE}" pid="7" name="MSIP_Label_defa4170-0d19-0005-0004-bc88714345d2_ActionId">
    <vt:lpwstr>eb7ac6f3-9bc9-4269-9639-ecd2cd679e48</vt:lpwstr>
  </property>
  <property fmtid="{D5CDD505-2E9C-101B-9397-08002B2CF9AE}" pid="8" name="MSIP_Label_defa4170-0d19-0005-0004-bc88714345d2_ContentBits">
    <vt:lpwstr>0</vt:lpwstr>
  </property>
</Properties>
</file>